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notesMaster+xml" PartName="/ppt/notesMasters/notesMaster1.xml"/>
  <Override ContentType="application/vnd.openxmlformats-officedocument.presentationml.notesSlide+xml" PartName="/ppt/notesSlides/notesSlide1.xml"/>
  <Override ContentType="application/vnd.openxmlformats-officedocument.presentationml.notesSlide+xml" PartName="/ppt/notesSlides/notesSlide2.xml"/>
  <Override ContentType="application/vnd.openxmlformats-officedocument.presentationml.notesSlide+xml" PartName="/ppt/notesSlides/notesSlide3.xml"/>
  <Override ContentType="application/vnd.openxmlformats-officedocument.presentationml.notesSlide+xml" PartName="/ppt/notesSlides/notesSlide4.xml"/>
  <Override ContentType="application/vnd.openxmlformats-officedocument.presentationml.notesSlide+xml" PartName="/ppt/notesSlides/notesSlide5.xml"/>
  <Override ContentType="application/vnd.openxmlformats-officedocument.presentationml.notesSlide+xml" PartName="/ppt/notesSlides/notesSlide6.xml"/>
  <Override ContentType="application/vnd.openxmlformats-officedocument.presentationml.notesSlide+xml" PartName="/ppt/notesSlides/notesSlide7.xml"/>
  <Override ContentType="application/vnd.openxmlformats-officedocument.presentationml.notesSlide+xml" PartName="/ppt/notesSlides/notesSlide8.xml"/>
  <Override ContentType="application/vnd.openxmlformats-officedocument.presentationml.notesSlide+xml" PartName="/ppt/notesSlides/notesSlide9.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notesMasterIdLst>
    <p:notesMasterId r:id="rId15"/>
  </p:notesMasterIdLst>
  <p:sldIdLst>
    <p:sldId id="256" r:id="rId6"/>
    <p:sldId id="257" r:id="rId7"/>
    <p:sldId id="258" r:id="rId8"/>
    <p:sldId id="259" r:id="rId9"/>
    <p:sldId id="260" r:id="rId10"/>
    <p:sldId id="261" r:id="rId11"/>
    <p:sldId id="262" r:id="rId12"/>
    <p:sldId id="263" r:id="rId13"/>
    <p:sldId id="264" r:id="rId14"/>
  </p:sldIdLst>
  <p:sldSz cx="18288000" cy="10287000"/>
  <p:notesSz cx="6858000" cy="9144000"/>
  <p:embeddedFontLst>
    <p:embeddedFont>
      <p:font typeface="Binate Bold" charset="1" panose="020C0803030508020204"/>
      <p:regular r:id="rId18"/>
    </p:embeddedFont>
    <p:embeddedFont>
      <p:font typeface="Open Sans" charset="1" panose="00000000000000000000"/>
      <p:regular r:id="rId19"/>
    </p:embeddedFont>
    <p:embeddedFont>
      <p:font typeface="Open Sans Bold" charset="1" panose="00000000000000000000"/>
      <p:regular r:id="rId20"/>
    </p:embeddedFont>
    <p:embeddedFont>
      <p:font typeface="Binate" charset="1" panose="020C0503030508020204"/>
      <p:regular r:id="rId22"/>
    </p:embeddedFont>
    <p:embeddedFont>
      <p:font typeface="Open Sans Italics" charset="1" panose="00000000000000000000"/>
      <p:regular r:id="rId3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notesMasters/notesMaster1.xml" Type="http://schemas.openxmlformats.org/officeDocument/2006/relationships/notesMaster"/><Relationship Id="rId16" Target="theme/theme2.xml" Type="http://schemas.openxmlformats.org/officeDocument/2006/relationships/theme"/><Relationship Id="rId17" Target="notesSlides/notesSlide1.xml" Type="http://schemas.openxmlformats.org/officeDocument/2006/relationships/notesSlide"/><Relationship Id="rId18" Target="fonts/font18.fntdata" Type="http://schemas.openxmlformats.org/officeDocument/2006/relationships/font"/><Relationship Id="rId19" Target="fonts/font19.fntdata" Type="http://schemas.openxmlformats.org/officeDocument/2006/relationships/font"/><Relationship Id="rId2" Target="presProps.xml" Type="http://schemas.openxmlformats.org/officeDocument/2006/relationships/presProps"/><Relationship Id="rId20" Target="fonts/font20.fntdata" Type="http://schemas.openxmlformats.org/officeDocument/2006/relationships/font"/><Relationship Id="rId21" Target="notesSlides/notesSlide2.xml" Type="http://schemas.openxmlformats.org/officeDocument/2006/relationships/notesSlide"/><Relationship Id="rId22" Target="fonts/font22.fntdata" Type="http://schemas.openxmlformats.org/officeDocument/2006/relationships/font"/><Relationship Id="rId23" Target="notesSlides/notesSlide3.xml" Type="http://schemas.openxmlformats.org/officeDocument/2006/relationships/notesSlide"/><Relationship Id="rId24" Target="notesSlides/notesSlide4.xml" Type="http://schemas.openxmlformats.org/officeDocument/2006/relationships/notesSlide"/><Relationship Id="rId25" Target="notesSlides/notesSlide5.xml" Type="http://schemas.openxmlformats.org/officeDocument/2006/relationships/notesSlide"/><Relationship Id="rId26" Target="notesSlides/notesSlide6.xml" Type="http://schemas.openxmlformats.org/officeDocument/2006/relationships/notesSlide"/><Relationship Id="rId27" Target="notesSlides/notesSlide7.xml" Type="http://schemas.openxmlformats.org/officeDocument/2006/relationships/notesSlide"/><Relationship Id="rId28" Target="notesSlides/notesSlide8.xml" Type="http://schemas.openxmlformats.org/officeDocument/2006/relationships/notesSlide"/><Relationship Id="rId29" Target="notesSlides/notesSlide9.xml" Type="http://schemas.openxmlformats.org/officeDocument/2006/relationships/notesSlide"/><Relationship Id="rId3" Target="viewProps.xml" Type="http://schemas.openxmlformats.org/officeDocument/2006/relationships/viewProps"/><Relationship Id="rId30" Target="fonts/font30.fntdata" Type="http://schemas.openxmlformats.org/officeDocument/2006/relationships/font"/><Relationship Id="rId4" Target="theme/theme1.xml" Type="http://schemas.openxmlformats.org/officeDocument/2006/relationships/theme"/><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notesMasters/_rels/notesMaster1.xml.rels><?xml version="1.0" encoding="UTF-8" standalone="yes"?><Relationships xmlns="http://schemas.openxmlformats.org/package/2006/relationships"><Relationship Id="rId1" Target="../theme/theme2.xml" Type="http://schemas.openxmlformats.org/officeDocument/2006/relationships/theme"/></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1.7.2013</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xml" Type="http://schemas.openxmlformats.org/officeDocument/2006/relationships/slide"/></Relationships>
</file>

<file path=ppt/notesSlides/_rels/notesSlide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xml" Type="http://schemas.openxmlformats.org/officeDocument/2006/relationships/slide"/></Relationships>
</file>

<file path=ppt/notesSlides/_rels/notesSlide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xml" Type="http://schemas.openxmlformats.org/officeDocument/2006/relationships/slide"/></Relationships>
</file>

<file path=ppt/notesSlides/_rels/notesSlide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4.xml" Type="http://schemas.openxmlformats.org/officeDocument/2006/relationships/slide"/></Relationships>
</file>

<file path=ppt/notesSlides/_rels/notesSlide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5.xml" Type="http://schemas.openxmlformats.org/officeDocument/2006/relationships/slide"/></Relationships>
</file>

<file path=ppt/notesSlides/_rels/notesSlide6.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6.xml" Type="http://schemas.openxmlformats.org/officeDocument/2006/relationships/slide"/></Relationships>
</file>

<file path=ppt/notesSlides/_rels/notesSlide7.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7.xml" Type="http://schemas.openxmlformats.org/officeDocument/2006/relationships/slide"/></Relationships>
</file>

<file path=ppt/notesSlides/_rels/notesSlide8.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8.xml" Type="http://schemas.openxmlformats.org/officeDocument/2006/relationships/slide"/></Relationships>
</file>

<file path=ppt/notesSlides/_rels/notesSlide9.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9.xml" Type="http://schemas.openxmlformats.org/officeDocument/2006/relationships/slide"/></Relationships>
</file>

<file path=ppt/notesSlides/notesSlide1.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2.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3.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4.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5.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6.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7.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8.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9.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xml" Type="http://schemas.openxmlformats.org/officeDocument/2006/relationships/notesSlide"/><Relationship Id="rId3" Target="../media/image1.png" Type="http://schemas.openxmlformats.org/officeDocument/2006/relationships/image"/><Relationship Id="rId4" Target="../media/image2.png" Type="http://schemas.openxmlformats.org/officeDocument/2006/relationships/image"/><Relationship Id="rId5" Target="../media/image3.pn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2.xml" Type="http://schemas.openxmlformats.org/officeDocument/2006/relationships/notesSlide"/><Relationship Id="rId3" Target="https://gamma.app/?utm_source=made-with-gamma" TargetMode="External" Type="http://schemas.openxmlformats.org/officeDocument/2006/relationships/hyperlink"/><Relationship Id="rId4" Target="../media/image4.png" Type="http://schemas.openxmlformats.org/officeDocument/2006/relationships/image"/><Relationship Id="rId5" Target="../media/image5.jpeg" Type="http://schemas.openxmlformats.org/officeDocument/2006/relationships/image"/><Relationship Id="rId6" Target="https://wetten.overheid.nl/BWBR0002656/2012-01-01/" TargetMode="External" Type="http://schemas.openxmlformats.org/officeDocument/2006/relationships/hyperlink"/></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3.xml" Type="http://schemas.openxmlformats.org/officeDocument/2006/relationships/notesSlide"/><Relationship Id="rId3" Target="https://gamma.app/?utm_source=made-with-gamma" TargetMode="External" Type="http://schemas.openxmlformats.org/officeDocument/2006/relationships/hyperlink"/><Relationship Id="rId4" Target="../media/image4.png" Type="http://schemas.openxmlformats.org/officeDocument/2006/relationships/image"/><Relationship Id="rId5" Target="../media/image6.jpeg" Type="http://schemas.openxmlformats.org/officeDocument/2006/relationships/image"/><Relationship Id="rId6" Target="../media/image7.jpeg" Type="http://schemas.openxmlformats.org/officeDocument/2006/relationships/image"/><Relationship Id="rId7" Target="https://wetten.overheid.nl/BWBR0002628/" TargetMode="External" Type="http://schemas.openxmlformats.org/officeDocument/2006/relationships/hyperlink"/></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4.xml" Type="http://schemas.openxmlformats.org/officeDocument/2006/relationships/notesSlide"/><Relationship Id="rId3" Target="https://gamma.app/?utm_source=made-with-gamma" TargetMode="External" Type="http://schemas.openxmlformats.org/officeDocument/2006/relationships/hyperlink"/><Relationship Id="rId4" Target="../media/image4.png" Type="http://schemas.openxmlformats.org/officeDocument/2006/relationships/image"/><Relationship Id="rId5" Target="../media/image8.jpeg" Type="http://schemas.openxmlformats.org/officeDocument/2006/relationships/image"/><Relationship Id="rId6" Target="../media/image9.png" Type="http://schemas.openxmlformats.org/officeDocument/2006/relationships/image"/><Relationship Id="rId7" Target="https://www.hogeraad.nl/actueel/nieuwsoverzicht/2026/april/hoge-raad-leerplichtvrijstelling-openbaar-onderwijs-alleen/" TargetMode="External" Type="http://schemas.openxmlformats.org/officeDocument/2006/relationships/hyperlink"/></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5.xml" Type="http://schemas.openxmlformats.org/officeDocument/2006/relationships/notesSlide"/><Relationship Id="rId3" Target="https://gamma.app/?utm_source=made-with-gamma" TargetMode="External" Type="http://schemas.openxmlformats.org/officeDocument/2006/relationships/hyperlink"/><Relationship Id="rId4" Target="../media/image4.png" Type="http://schemas.openxmlformats.org/officeDocument/2006/relationships/image"/><Relationship Id="rId5" Target="../media/image10.jpeg" Type="http://schemas.openxmlformats.org/officeDocument/2006/relationships/image"/><Relationship Id="rId6" Target="../media/image11.png" Type="http://schemas.openxmlformats.org/officeDocument/2006/relationships/image"/><Relationship Id="rId7" Target="../media/image12.png" Type="http://schemas.openxmlformats.org/officeDocument/2006/relationships/image"/><Relationship Id="rId8" Target="../media/image13.pn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6.xml" Type="http://schemas.openxmlformats.org/officeDocument/2006/relationships/notesSlide"/><Relationship Id="rId3" Target="https://gamma.app/?utm_source=made-with-gamma" TargetMode="External" Type="http://schemas.openxmlformats.org/officeDocument/2006/relationships/hyperlink"/><Relationship Id="rId4" Target="../media/image4.png" Type="http://schemas.openxmlformats.org/officeDocument/2006/relationships/image"/><Relationship Id="rId5" Target="../media/image14.jpeg" Type="http://schemas.openxmlformats.org/officeDocument/2006/relationships/image"/><Relationship Id="rId6" Target="../media/image15.pn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7.xml" Type="http://schemas.openxmlformats.org/officeDocument/2006/relationships/notesSlide"/><Relationship Id="rId3" Target="https://gamma.app/?utm_source=made-with-gamma" TargetMode="External" Type="http://schemas.openxmlformats.org/officeDocument/2006/relationships/hyperlink"/><Relationship Id="rId4" Target="../media/image4.png" Type="http://schemas.openxmlformats.org/officeDocument/2006/relationships/image"/><Relationship Id="rId5" Target="../media/image16.pn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8.xml" Type="http://schemas.openxmlformats.org/officeDocument/2006/relationships/notesSlide"/><Relationship Id="rId3" Target="https://gamma.app/?utm_source=made-with-gamma" TargetMode="External" Type="http://schemas.openxmlformats.org/officeDocument/2006/relationships/hyperlink"/><Relationship Id="rId4" Target="../media/image4.png" Type="http://schemas.openxmlformats.org/officeDocument/2006/relationships/image"/><Relationship Id="rId5" Target="../media/image17.jpeg" Type="http://schemas.openxmlformats.org/officeDocument/2006/relationships/image"/><Relationship Id="rId6" Target="../media/image7.jpeg" Type="http://schemas.openxmlformats.org/officeDocument/2006/relationships/image"/><Relationship Id="rId7" Target="../media/image18.pn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9.xml" Type="http://schemas.openxmlformats.org/officeDocument/2006/relationships/notesSlide"/><Relationship Id="rId3" Target="https://gamma.app/?utm_source=made-with-gamma" TargetMode="External" Type="http://schemas.openxmlformats.org/officeDocument/2006/relationships/hyperlink"/><Relationship Id="rId4" Target="../media/image4.png" Type="http://schemas.openxmlformats.org/officeDocument/2006/relationships/image"/><Relationship Id="rId5" Target="../media/image19.jpeg" Type="http://schemas.openxmlformats.org/officeDocument/2006/relationships/image"/><Relationship Id="rId6" Target="../media/image7.jpeg" Type="http://schemas.openxmlformats.org/officeDocument/2006/relationships/image"/><Relationship Id="rId7" Target="../media/image20.pn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992238" y="4121944"/>
            <a:ext cx="16303523" cy="1450924"/>
            <a:chOff x="0" y="0"/>
            <a:chExt cx="21738031" cy="1934566"/>
          </a:xfrm>
        </p:grpSpPr>
        <p:sp>
          <p:nvSpPr>
            <p:cNvPr name="Freeform 3" id="3"/>
            <p:cNvSpPr/>
            <p:nvPr/>
          </p:nvSpPr>
          <p:spPr>
            <a:xfrm flipH="false" flipV="false" rot="0">
              <a:off x="0" y="0"/>
              <a:ext cx="21738082" cy="1934591"/>
            </a:xfrm>
            <a:custGeom>
              <a:avLst/>
              <a:gdLst/>
              <a:ahLst/>
              <a:cxnLst/>
              <a:rect r="r" b="b" t="t" l="l"/>
              <a:pathLst>
                <a:path h="1934591" w="21738082">
                  <a:moveTo>
                    <a:pt x="0" y="138938"/>
                  </a:moveTo>
                  <a:cubicBezTo>
                    <a:pt x="0" y="62230"/>
                    <a:pt x="62230" y="0"/>
                    <a:pt x="138938" y="0"/>
                  </a:cubicBezTo>
                  <a:lnTo>
                    <a:pt x="21599144" y="0"/>
                  </a:lnTo>
                  <a:cubicBezTo>
                    <a:pt x="21675852" y="0"/>
                    <a:pt x="21738082" y="62230"/>
                    <a:pt x="21738082" y="138938"/>
                  </a:cubicBezTo>
                  <a:lnTo>
                    <a:pt x="21738082" y="1795653"/>
                  </a:lnTo>
                  <a:cubicBezTo>
                    <a:pt x="21738082" y="1872361"/>
                    <a:pt x="21675852" y="1934591"/>
                    <a:pt x="21599144" y="1934591"/>
                  </a:cubicBezTo>
                  <a:lnTo>
                    <a:pt x="138938" y="1934591"/>
                  </a:lnTo>
                  <a:cubicBezTo>
                    <a:pt x="62230" y="1934591"/>
                    <a:pt x="0" y="1872361"/>
                    <a:pt x="0" y="1795653"/>
                  </a:cubicBezTo>
                  <a:close/>
                </a:path>
              </a:pathLst>
            </a:custGeom>
            <a:solidFill>
              <a:srgbClr val="D1ACA0"/>
            </a:solidFill>
          </p:spPr>
        </p:sp>
      </p:grpSp>
      <p:grpSp>
        <p:nvGrpSpPr>
          <p:cNvPr name="Group 4" id="4"/>
          <p:cNvGrpSpPr/>
          <p:nvPr/>
        </p:nvGrpSpPr>
        <p:grpSpPr>
          <a:xfrm rot="0">
            <a:off x="992238" y="5913834"/>
            <a:ext cx="16303523" cy="18602"/>
            <a:chOff x="0" y="0"/>
            <a:chExt cx="21738031" cy="24803"/>
          </a:xfrm>
        </p:grpSpPr>
        <p:sp>
          <p:nvSpPr>
            <p:cNvPr name="Freeform 5" id="5"/>
            <p:cNvSpPr/>
            <p:nvPr/>
          </p:nvSpPr>
          <p:spPr>
            <a:xfrm flipH="false" flipV="false" rot="0">
              <a:off x="0" y="0"/>
              <a:ext cx="21738082" cy="24765"/>
            </a:xfrm>
            <a:custGeom>
              <a:avLst/>
              <a:gdLst/>
              <a:ahLst/>
              <a:cxnLst/>
              <a:rect r="r" b="b" t="t" l="l"/>
              <a:pathLst>
                <a:path h="24765" w="21738082">
                  <a:moveTo>
                    <a:pt x="0" y="0"/>
                  </a:moveTo>
                  <a:lnTo>
                    <a:pt x="21738082" y="0"/>
                  </a:lnTo>
                  <a:lnTo>
                    <a:pt x="21738082" y="24765"/>
                  </a:lnTo>
                  <a:lnTo>
                    <a:pt x="0" y="24765"/>
                  </a:lnTo>
                  <a:close/>
                </a:path>
              </a:pathLst>
            </a:custGeom>
            <a:solidFill>
              <a:srgbClr val="2B2E3C">
                <a:alpha val="25098"/>
              </a:srgbClr>
            </a:solidFill>
          </p:spPr>
        </p:sp>
      </p:grpSp>
      <p:sp>
        <p:nvSpPr>
          <p:cNvPr name="Freeform 6" id="6"/>
          <p:cNvSpPr/>
          <p:nvPr/>
        </p:nvSpPr>
        <p:spPr>
          <a:xfrm flipH="false" flipV="false" rot="0">
            <a:off x="4766678" y="6208662"/>
            <a:ext cx="5762124" cy="3743840"/>
          </a:xfrm>
          <a:custGeom>
            <a:avLst/>
            <a:gdLst/>
            <a:ahLst/>
            <a:cxnLst/>
            <a:rect r="r" b="b" t="t" l="l"/>
            <a:pathLst>
              <a:path h="3743840" w="5762124">
                <a:moveTo>
                  <a:pt x="0" y="0"/>
                </a:moveTo>
                <a:lnTo>
                  <a:pt x="5762124" y="0"/>
                </a:lnTo>
                <a:lnTo>
                  <a:pt x="5762124" y="3743840"/>
                </a:lnTo>
                <a:lnTo>
                  <a:pt x="0" y="3743840"/>
                </a:lnTo>
                <a:lnTo>
                  <a:pt x="0" y="0"/>
                </a:lnTo>
                <a:close/>
              </a:path>
            </a:pathLst>
          </a:custGeom>
          <a:blipFill>
            <a:blip r:embed="rId3"/>
            <a:stretch>
              <a:fillRect l="0" t="0" r="0" b="0"/>
            </a:stretch>
          </a:blipFill>
        </p:spPr>
      </p:sp>
      <p:sp>
        <p:nvSpPr>
          <p:cNvPr name="Freeform 7" id="7"/>
          <p:cNvSpPr/>
          <p:nvPr/>
        </p:nvSpPr>
        <p:spPr>
          <a:xfrm flipH="false" flipV="false" rot="0">
            <a:off x="10720164" y="6208662"/>
            <a:ext cx="3940486" cy="3743840"/>
          </a:xfrm>
          <a:custGeom>
            <a:avLst/>
            <a:gdLst/>
            <a:ahLst/>
            <a:cxnLst/>
            <a:rect r="r" b="b" t="t" l="l"/>
            <a:pathLst>
              <a:path h="3743840" w="3940486">
                <a:moveTo>
                  <a:pt x="0" y="0"/>
                </a:moveTo>
                <a:lnTo>
                  <a:pt x="3940486" y="0"/>
                </a:lnTo>
                <a:lnTo>
                  <a:pt x="3940486" y="3743840"/>
                </a:lnTo>
                <a:lnTo>
                  <a:pt x="0" y="3743840"/>
                </a:lnTo>
                <a:lnTo>
                  <a:pt x="0" y="0"/>
                </a:lnTo>
                <a:close/>
              </a:path>
            </a:pathLst>
          </a:custGeom>
          <a:blipFill>
            <a:blip r:embed="rId4"/>
            <a:stretch>
              <a:fillRect l="0" t="0" r="0" b="0"/>
            </a:stretch>
          </a:blipFill>
        </p:spPr>
      </p:sp>
      <p:sp>
        <p:nvSpPr>
          <p:cNvPr name="Freeform 8" id="8"/>
          <p:cNvSpPr/>
          <p:nvPr/>
        </p:nvSpPr>
        <p:spPr>
          <a:xfrm flipH="false" flipV="false" rot="0">
            <a:off x="992238" y="6208662"/>
            <a:ext cx="3462536" cy="3935361"/>
          </a:xfrm>
          <a:custGeom>
            <a:avLst/>
            <a:gdLst/>
            <a:ahLst/>
            <a:cxnLst/>
            <a:rect r="r" b="b" t="t" l="l"/>
            <a:pathLst>
              <a:path h="3935361" w="3462536">
                <a:moveTo>
                  <a:pt x="0" y="0"/>
                </a:moveTo>
                <a:lnTo>
                  <a:pt x="3462536" y="0"/>
                </a:lnTo>
                <a:lnTo>
                  <a:pt x="3462536" y="3935361"/>
                </a:lnTo>
                <a:lnTo>
                  <a:pt x="0" y="3935361"/>
                </a:lnTo>
                <a:lnTo>
                  <a:pt x="0" y="0"/>
                </a:lnTo>
                <a:close/>
              </a:path>
            </a:pathLst>
          </a:custGeom>
          <a:blipFill>
            <a:blip r:embed="rId5"/>
            <a:stretch>
              <a:fillRect l="0" t="0" r="0" b="0"/>
            </a:stretch>
          </a:blipFill>
        </p:spPr>
      </p:sp>
      <p:sp>
        <p:nvSpPr>
          <p:cNvPr name="TextBox 9" id="9"/>
          <p:cNvSpPr txBox="true"/>
          <p:nvPr/>
        </p:nvSpPr>
        <p:spPr>
          <a:xfrm rot="0">
            <a:off x="992238" y="819445"/>
            <a:ext cx="12785408" cy="540639"/>
          </a:xfrm>
          <a:prstGeom prst="rect">
            <a:avLst/>
          </a:prstGeom>
        </p:spPr>
        <p:txBody>
          <a:bodyPr anchor="t" rtlCol="false" tIns="0" lIns="0" bIns="0" rIns="0">
            <a:spAutoFit/>
          </a:bodyPr>
          <a:lstStyle/>
          <a:p>
            <a:pPr algn="l">
              <a:lnSpc>
                <a:spcPts val="4368"/>
              </a:lnSpc>
            </a:pPr>
            <a:r>
              <a:rPr lang="en-US" b="true" sz="3500">
                <a:solidFill>
                  <a:srgbClr val="CC7BCC"/>
                </a:solidFill>
                <a:latin typeface="Binate Bold"/>
                <a:ea typeface="Binate Bold"/>
                <a:cs typeface="Binate Bold"/>
                <a:sym typeface="Binate Bold"/>
              </a:rPr>
              <a:t>De stand van zaken rondom thuisonderwijs &amp; artikel 5b</a:t>
            </a:r>
          </a:p>
        </p:txBody>
      </p:sp>
      <p:sp>
        <p:nvSpPr>
          <p:cNvPr name="TextBox 10" id="10"/>
          <p:cNvSpPr txBox="true"/>
          <p:nvPr/>
        </p:nvSpPr>
        <p:spPr>
          <a:xfrm rot="0">
            <a:off x="992238" y="1899942"/>
            <a:ext cx="16303523" cy="1942948"/>
          </a:xfrm>
          <a:prstGeom prst="rect">
            <a:avLst/>
          </a:prstGeom>
        </p:spPr>
        <p:txBody>
          <a:bodyPr anchor="t" rtlCol="false" tIns="0" lIns="0" bIns="0" rIns="0">
            <a:spAutoFit/>
          </a:bodyPr>
          <a:lstStyle/>
          <a:p>
            <a:pPr algn="l">
              <a:lnSpc>
                <a:spcPts val="3032"/>
              </a:lnSpc>
            </a:pPr>
            <a:r>
              <a:rPr lang="en-US" sz="1900">
                <a:solidFill>
                  <a:srgbClr val="2B2E3C"/>
                </a:solidFill>
                <a:latin typeface="Open Sans"/>
                <a:ea typeface="Open Sans"/>
                <a:cs typeface="Open Sans"/>
                <a:sym typeface="Open Sans"/>
              </a:rPr>
              <a:t>De afgelopen weken is veel onrust ontstaan rond thuisonderwijs, artikel 5b en ouderlijk gezag in Nederland. Na de uitspraak van de Hoge Raad op 21 april 2026 reageren gemeenten verschillend, groeit de politieke druk en neemt de media-aandacht toe.</a:t>
            </a:r>
          </a:p>
          <a:p>
            <a:pPr algn="l">
              <a:lnSpc>
                <a:spcPts val="3032"/>
              </a:lnSpc>
            </a:pPr>
            <a:r>
              <a:rPr lang="en-US" sz="1900">
                <a:solidFill>
                  <a:srgbClr val="2B2E3C"/>
                </a:solidFill>
                <a:latin typeface="Open Sans"/>
                <a:ea typeface="Open Sans"/>
                <a:cs typeface="Open Sans"/>
                <a:sym typeface="Open Sans"/>
              </a:rPr>
              <a:t>Steeds meer ouders vragen zich af wat nog klopt, wat verandert, wat gemeenten mogen doen en welke keuzes zij hebben. Vanavond gaan we terug naar de basis: wat zegt de wet, wat gebeurt er nu, waarom slaan juristen alarm en welke scenario's zijn er voor ouders?</a:t>
            </a:r>
          </a:p>
        </p:txBody>
      </p:sp>
      <p:sp>
        <p:nvSpPr>
          <p:cNvPr name="TextBox 11" id="11"/>
          <p:cNvSpPr txBox="true"/>
          <p:nvPr/>
        </p:nvSpPr>
        <p:spPr>
          <a:xfrm rot="0">
            <a:off x="1328661" y="4374280"/>
            <a:ext cx="15249677" cy="742645"/>
          </a:xfrm>
          <a:prstGeom prst="rect">
            <a:avLst/>
          </a:prstGeom>
        </p:spPr>
        <p:txBody>
          <a:bodyPr anchor="t" rtlCol="false" tIns="0" lIns="0" bIns="0" rIns="0">
            <a:spAutoFit/>
          </a:bodyPr>
          <a:lstStyle/>
          <a:p>
            <a:pPr algn="l">
              <a:lnSpc>
                <a:spcPts val="3032"/>
              </a:lnSpc>
            </a:pPr>
            <a:r>
              <a:rPr lang="en-US" b="true" sz="1900">
                <a:solidFill>
                  <a:srgbClr val="000000"/>
                </a:solidFill>
                <a:latin typeface="Open Sans Bold"/>
                <a:ea typeface="Open Sans Bold"/>
                <a:cs typeface="Open Sans Bold"/>
                <a:sym typeface="Open Sans Bold"/>
              </a:rPr>
              <a:t>Belangrijk:</a:t>
            </a:r>
            <a:r>
              <a:rPr lang="en-US" sz="1900">
                <a:solidFill>
                  <a:srgbClr val="000000"/>
                </a:solidFill>
                <a:latin typeface="Open Sans"/>
                <a:ea typeface="Open Sans"/>
                <a:cs typeface="Open Sans"/>
                <a:sym typeface="Open Sans"/>
              </a:rPr>
              <a:t> Tijdens deze masterclass zullen we zonder angst naar de situatie kijken, maar niet doen alsof er niets speelt. De wet is niet veranderd, maar de praktijk wel. We willen jullie helpen om niet te handelen vanuit paniek, maar vanuit kennis, voorbereiding en regie.</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6058359" y="9688982"/>
            <a:ext cx="2143687" cy="512064"/>
            <a:chOff x="0" y="0"/>
            <a:chExt cx="2858249" cy="682752"/>
          </a:xfrm>
        </p:grpSpPr>
        <p:sp>
          <p:nvSpPr>
            <p:cNvPr name="Freeform 3" id="3" descr="preencoded.png">
              <a:hlinkClick r:id="rId3" tooltip="https://gamma.app/?utm_source=made-with-gamma"/>
            </p:cNvPr>
            <p:cNvSpPr/>
            <p:nvPr/>
          </p:nvSpPr>
          <p:spPr>
            <a:xfrm flipH="false" flipV="false" rot="0">
              <a:off x="0" y="0"/>
              <a:ext cx="2858262" cy="682752"/>
            </a:xfrm>
            <a:custGeom>
              <a:avLst/>
              <a:gdLst/>
              <a:ahLst/>
              <a:cxnLst/>
              <a:rect r="r" b="b" t="t" l="l"/>
              <a:pathLst>
                <a:path h="682752" w="2858262">
                  <a:moveTo>
                    <a:pt x="0" y="0"/>
                  </a:moveTo>
                  <a:lnTo>
                    <a:pt x="2858262" y="0"/>
                  </a:lnTo>
                  <a:lnTo>
                    <a:pt x="2858262" y="682752"/>
                  </a:lnTo>
                  <a:lnTo>
                    <a:pt x="0" y="682752"/>
                  </a:lnTo>
                  <a:lnTo>
                    <a:pt x="0" y="0"/>
                  </a:lnTo>
                  <a:close/>
                </a:path>
              </a:pathLst>
            </a:custGeom>
            <a:blipFill>
              <a:blip r:embed="rId4"/>
              <a:stretch>
                <a:fillRect l="0" t="0" r="0" b="0"/>
              </a:stretch>
            </a:blipFill>
          </p:spPr>
        </p:sp>
      </p:grpSp>
      <p:grpSp>
        <p:nvGrpSpPr>
          <p:cNvPr name="Group 4" id="4"/>
          <p:cNvGrpSpPr/>
          <p:nvPr/>
        </p:nvGrpSpPr>
        <p:grpSpPr>
          <a:xfrm rot="0">
            <a:off x="11430000" y="0"/>
            <a:ext cx="6858000" cy="10287000"/>
            <a:chOff x="0" y="0"/>
            <a:chExt cx="9144000" cy="13716000"/>
          </a:xfrm>
        </p:grpSpPr>
        <p:sp>
          <p:nvSpPr>
            <p:cNvPr name="Freeform 5" id="5"/>
            <p:cNvSpPr/>
            <p:nvPr/>
          </p:nvSpPr>
          <p:spPr>
            <a:xfrm flipH="false" flipV="false" rot="0">
              <a:off x="0" y="0"/>
              <a:ext cx="9144000" cy="13716000"/>
            </a:xfrm>
            <a:custGeom>
              <a:avLst/>
              <a:gdLst/>
              <a:ahLst/>
              <a:cxnLst/>
              <a:rect r="r" b="b" t="t" l="l"/>
              <a:pathLst>
                <a:path h="13716000" w="9144000">
                  <a:moveTo>
                    <a:pt x="0" y="0"/>
                  </a:moveTo>
                  <a:lnTo>
                    <a:pt x="9144000" y="0"/>
                  </a:lnTo>
                  <a:lnTo>
                    <a:pt x="9144000" y="13716000"/>
                  </a:lnTo>
                  <a:lnTo>
                    <a:pt x="0" y="13716000"/>
                  </a:lnTo>
                  <a:lnTo>
                    <a:pt x="0" y="0"/>
                  </a:lnTo>
                  <a:close/>
                </a:path>
              </a:pathLst>
            </a:custGeom>
            <a:blipFill>
              <a:blip r:embed="rId5"/>
              <a:stretch>
                <a:fillRect l="-34989" t="0" r="-76278" b="0"/>
              </a:stretch>
            </a:blipFill>
          </p:spPr>
        </p:sp>
      </p:grpSp>
      <p:grpSp>
        <p:nvGrpSpPr>
          <p:cNvPr name="Group 6" id="6"/>
          <p:cNvGrpSpPr/>
          <p:nvPr/>
        </p:nvGrpSpPr>
        <p:grpSpPr>
          <a:xfrm rot="0">
            <a:off x="783603" y="3633645"/>
            <a:ext cx="9877101" cy="1452534"/>
            <a:chOff x="0" y="0"/>
            <a:chExt cx="13169468" cy="1936712"/>
          </a:xfrm>
        </p:grpSpPr>
        <p:sp>
          <p:nvSpPr>
            <p:cNvPr name="Freeform 7" id="7"/>
            <p:cNvSpPr/>
            <p:nvPr/>
          </p:nvSpPr>
          <p:spPr>
            <a:xfrm flipH="false" flipV="false" rot="0">
              <a:off x="0" y="0"/>
              <a:ext cx="13169519" cy="1936750"/>
            </a:xfrm>
            <a:custGeom>
              <a:avLst/>
              <a:gdLst/>
              <a:ahLst/>
              <a:cxnLst/>
              <a:rect r="r" b="b" t="t" l="l"/>
              <a:pathLst>
                <a:path h="1936750" w="13169519">
                  <a:moveTo>
                    <a:pt x="0" y="186563"/>
                  </a:moveTo>
                  <a:cubicBezTo>
                    <a:pt x="0" y="83566"/>
                    <a:pt x="83566" y="0"/>
                    <a:pt x="186563" y="0"/>
                  </a:cubicBezTo>
                  <a:lnTo>
                    <a:pt x="12982956" y="0"/>
                  </a:lnTo>
                  <a:cubicBezTo>
                    <a:pt x="13085953" y="0"/>
                    <a:pt x="13169519" y="83566"/>
                    <a:pt x="13169519" y="186563"/>
                  </a:cubicBezTo>
                  <a:lnTo>
                    <a:pt x="13169519" y="1750187"/>
                  </a:lnTo>
                  <a:cubicBezTo>
                    <a:pt x="13169519" y="1853184"/>
                    <a:pt x="13085953" y="1936750"/>
                    <a:pt x="12982956" y="1936750"/>
                  </a:cubicBezTo>
                  <a:lnTo>
                    <a:pt x="186563" y="1936750"/>
                  </a:lnTo>
                  <a:cubicBezTo>
                    <a:pt x="83566" y="1936750"/>
                    <a:pt x="0" y="1853184"/>
                    <a:pt x="0" y="1750187"/>
                  </a:cubicBezTo>
                  <a:close/>
                </a:path>
              </a:pathLst>
            </a:custGeom>
            <a:solidFill>
              <a:srgbClr val="FFF8F0"/>
            </a:solidFill>
            <a:ln w="28550" cap="sq">
              <a:solidFill>
                <a:srgbClr val="E2C8B5"/>
              </a:solidFill>
              <a:prstDash val="solid"/>
              <a:miter/>
            </a:ln>
          </p:spPr>
        </p:sp>
      </p:grpSp>
      <p:grpSp>
        <p:nvGrpSpPr>
          <p:cNvPr name="Group 8" id="8"/>
          <p:cNvGrpSpPr/>
          <p:nvPr/>
        </p:nvGrpSpPr>
        <p:grpSpPr>
          <a:xfrm rot="0">
            <a:off x="769306" y="3633645"/>
            <a:ext cx="114300" cy="1423988"/>
            <a:chOff x="0" y="0"/>
            <a:chExt cx="152400" cy="1898650"/>
          </a:xfrm>
        </p:grpSpPr>
        <p:sp>
          <p:nvSpPr>
            <p:cNvPr name="Freeform 9" id="9"/>
            <p:cNvSpPr/>
            <p:nvPr/>
          </p:nvSpPr>
          <p:spPr>
            <a:xfrm flipH="false" flipV="false" rot="0">
              <a:off x="0" y="0"/>
              <a:ext cx="152400" cy="1898650"/>
            </a:xfrm>
            <a:custGeom>
              <a:avLst/>
              <a:gdLst/>
              <a:ahLst/>
              <a:cxnLst/>
              <a:rect r="r" b="b" t="t" l="l"/>
              <a:pathLst>
                <a:path h="1898650" w="152400">
                  <a:moveTo>
                    <a:pt x="0" y="76200"/>
                  </a:moveTo>
                  <a:cubicBezTo>
                    <a:pt x="0" y="34163"/>
                    <a:pt x="34163" y="0"/>
                    <a:pt x="76200" y="0"/>
                  </a:cubicBezTo>
                  <a:cubicBezTo>
                    <a:pt x="118237" y="0"/>
                    <a:pt x="152400" y="34163"/>
                    <a:pt x="152400" y="76200"/>
                  </a:cubicBezTo>
                  <a:lnTo>
                    <a:pt x="152400" y="1822450"/>
                  </a:lnTo>
                  <a:cubicBezTo>
                    <a:pt x="152400" y="1864487"/>
                    <a:pt x="118237" y="1898650"/>
                    <a:pt x="76200" y="1898650"/>
                  </a:cubicBezTo>
                  <a:cubicBezTo>
                    <a:pt x="34163" y="1898650"/>
                    <a:pt x="0" y="1864487"/>
                    <a:pt x="0" y="1822450"/>
                  </a:cubicBezTo>
                  <a:close/>
                </a:path>
              </a:pathLst>
            </a:custGeom>
            <a:solidFill>
              <a:srgbClr val="63A474"/>
            </a:solidFill>
          </p:spPr>
        </p:sp>
      </p:grpSp>
      <p:grpSp>
        <p:nvGrpSpPr>
          <p:cNvPr name="Group 10" id="10"/>
          <p:cNvGrpSpPr/>
          <p:nvPr/>
        </p:nvGrpSpPr>
        <p:grpSpPr>
          <a:xfrm rot="0">
            <a:off x="783603" y="5200821"/>
            <a:ext cx="9877101" cy="1452534"/>
            <a:chOff x="0" y="0"/>
            <a:chExt cx="13169468" cy="1936712"/>
          </a:xfrm>
        </p:grpSpPr>
        <p:sp>
          <p:nvSpPr>
            <p:cNvPr name="Freeform 11" id="11"/>
            <p:cNvSpPr/>
            <p:nvPr/>
          </p:nvSpPr>
          <p:spPr>
            <a:xfrm flipH="false" flipV="false" rot="0">
              <a:off x="0" y="0"/>
              <a:ext cx="13169519" cy="1936750"/>
            </a:xfrm>
            <a:custGeom>
              <a:avLst/>
              <a:gdLst/>
              <a:ahLst/>
              <a:cxnLst/>
              <a:rect r="r" b="b" t="t" l="l"/>
              <a:pathLst>
                <a:path h="1936750" w="13169519">
                  <a:moveTo>
                    <a:pt x="0" y="186563"/>
                  </a:moveTo>
                  <a:cubicBezTo>
                    <a:pt x="0" y="83566"/>
                    <a:pt x="83566" y="0"/>
                    <a:pt x="186563" y="0"/>
                  </a:cubicBezTo>
                  <a:lnTo>
                    <a:pt x="12982956" y="0"/>
                  </a:lnTo>
                  <a:cubicBezTo>
                    <a:pt x="13085953" y="0"/>
                    <a:pt x="13169519" y="83566"/>
                    <a:pt x="13169519" y="186563"/>
                  </a:cubicBezTo>
                  <a:lnTo>
                    <a:pt x="13169519" y="1750187"/>
                  </a:lnTo>
                  <a:cubicBezTo>
                    <a:pt x="13169519" y="1853184"/>
                    <a:pt x="13085953" y="1936750"/>
                    <a:pt x="12982956" y="1936750"/>
                  </a:cubicBezTo>
                  <a:lnTo>
                    <a:pt x="186563" y="1936750"/>
                  </a:lnTo>
                  <a:cubicBezTo>
                    <a:pt x="83566" y="1936750"/>
                    <a:pt x="0" y="1853184"/>
                    <a:pt x="0" y="1750187"/>
                  </a:cubicBezTo>
                  <a:close/>
                </a:path>
              </a:pathLst>
            </a:custGeom>
            <a:solidFill>
              <a:srgbClr val="FFF8F0"/>
            </a:solidFill>
            <a:ln w="28550" cap="sq">
              <a:solidFill>
                <a:srgbClr val="E2C8B5"/>
              </a:solidFill>
              <a:prstDash val="solid"/>
              <a:miter/>
            </a:ln>
          </p:spPr>
        </p:sp>
      </p:grpSp>
      <p:grpSp>
        <p:nvGrpSpPr>
          <p:cNvPr name="Group 12" id="12"/>
          <p:cNvGrpSpPr/>
          <p:nvPr/>
        </p:nvGrpSpPr>
        <p:grpSpPr>
          <a:xfrm rot="0">
            <a:off x="769306" y="5215099"/>
            <a:ext cx="114300" cy="1423988"/>
            <a:chOff x="0" y="0"/>
            <a:chExt cx="152400" cy="1898650"/>
          </a:xfrm>
        </p:grpSpPr>
        <p:sp>
          <p:nvSpPr>
            <p:cNvPr name="Freeform 13" id="13"/>
            <p:cNvSpPr/>
            <p:nvPr/>
          </p:nvSpPr>
          <p:spPr>
            <a:xfrm flipH="false" flipV="false" rot="0">
              <a:off x="0" y="0"/>
              <a:ext cx="152400" cy="1898650"/>
            </a:xfrm>
            <a:custGeom>
              <a:avLst/>
              <a:gdLst/>
              <a:ahLst/>
              <a:cxnLst/>
              <a:rect r="r" b="b" t="t" l="l"/>
              <a:pathLst>
                <a:path h="1898650" w="152400">
                  <a:moveTo>
                    <a:pt x="0" y="76200"/>
                  </a:moveTo>
                  <a:cubicBezTo>
                    <a:pt x="0" y="34163"/>
                    <a:pt x="34163" y="0"/>
                    <a:pt x="76200" y="0"/>
                  </a:cubicBezTo>
                  <a:cubicBezTo>
                    <a:pt x="118237" y="0"/>
                    <a:pt x="152400" y="34163"/>
                    <a:pt x="152400" y="76200"/>
                  </a:cubicBezTo>
                  <a:lnTo>
                    <a:pt x="152400" y="1822450"/>
                  </a:lnTo>
                  <a:cubicBezTo>
                    <a:pt x="152400" y="1864487"/>
                    <a:pt x="118237" y="1898650"/>
                    <a:pt x="76200" y="1898650"/>
                  </a:cubicBezTo>
                  <a:cubicBezTo>
                    <a:pt x="34163" y="1898650"/>
                    <a:pt x="0" y="1864487"/>
                    <a:pt x="0" y="1822450"/>
                  </a:cubicBezTo>
                  <a:close/>
                </a:path>
              </a:pathLst>
            </a:custGeom>
            <a:solidFill>
              <a:srgbClr val="63A474"/>
            </a:solidFill>
          </p:spPr>
        </p:sp>
      </p:grpSp>
      <p:grpSp>
        <p:nvGrpSpPr>
          <p:cNvPr name="Group 14" id="14"/>
          <p:cNvGrpSpPr/>
          <p:nvPr/>
        </p:nvGrpSpPr>
        <p:grpSpPr>
          <a:xfrm rot="0">
            <a:off x="790727" y="7164286"/>
            <a:ext cx="9848555" cy="731491"/>
            <a:chOff x="0" y="0"/>
            <a:chExt cx="13131406" cy="975322"/>
          </a:xfrm>
        </p:grpSpPr>
        <p:sp>
          <p:nvSpPr>
            <p:cNvPr name="Freeform 15" id="15"/>
            <p:cNvSpPr/>
            <p:nvPr/>
          </p:nvSpPr>
          <p:spPr>
            <a:xfrm flipH="false" flipV="false" rot="0">
              <a:off x="0" y="0"/>
              <a:ext cx="13131419" cy="975360"/>
            </a:xfrm>
            <a:custGeom>
              <a:avLst/>
              <a:gdLst/>
              <a:ahLst/>
              <a:cxnLst/>
              <a:rect r="r" b="b" t="t" l="l"/>
              <a:pathLst>
                <a:path h="975360" w="13131419">
                  <a:moveTo>
                    <a:pt x="0" y="110744"/>
                  </a:moveTo>
                  <a:cubicBezTo>
                    <a:pt x="0" y="49530"/>
                    <a:pt x="49530" y="0"/>
                    <a:pt x="110744" y="0"/>
                  </a:cubicBezTo>
                  <a:lnTo>
                    <a:pt x="13020675" y="0"/>
                  </a:lnTo>
                  <a:cubicBezTo>
                    <a:pt x="13081763" y="0"/>
                    <a:pt x="13131419" y="49530"/>
                    <a:pt x="13131419" y="110744"/>
                  </a:cubicBezTo>
                  <a:lnTo>
                    <a:pt x="13131419" y="864616"/>
                  </a:lnTo>
                  <a:cubicBezTo>
                    <a:pt x="13131419" y="925703"/>
                    <a:pt x="13081890" y="975360"/>
                    <a:pt x="13020675" y="975360"/>
                  </a:cubicBezTo>
                  <a:lnTo>
                    <a:pt x="110744" y="975360"/>
                  </a:lnTo>
                  <a:cubicBezTo>
                    <a:pt x="49530" y="975360"/>
                    <a:pt x="0" y="925703"/>
                    <a:pt x="0" y="864616"/>
                  </a:cubicBezTo>
                  <a:close/>
                </a:path>
              </a:pathLst>
            </a:custGeom>
            <a:solidFill>
              <a:srgbClr val="D1ACA0"/>
            </a:solidFill>
          </p:spPr>
        </p:sp>
      </p:grpSp>
      <p:sp>
        <p:nvSpPr>
          <p:cNvPr name="TextBox 16" id="16"/>
          <p:cNvSpPr txBox="true"/>
          <p:nvPr/>
        </p:nvSpPr>
        <p:spPr>
          <a:xfrm rot="0">
            <a:off x="790727" y="638023"/>
            <a:ext cx="10639273" cy="540639"/>
          </a:xfrm>
          <a:prstGeom prst="rect">
            <a:avLst/>
          </a:prstGeom>
        </p:spPr>
        <p:txBody>
          <a:bodyPr anchor="t" rtlCol="false" tIns="0" lIns="0" bIns="0" rIns="0">
            <a:spAutoFit/>
          </a:bodyPr>
          <a:lstStyle/>
          <a:p>
            <a:pPr algn="l">
              <a:lnSpc>
                <a:spcPts val="4368"/>
              </a:lnSpc>
            </a:pPr>
            <a:r>
              <a:rPr lang="en-US" b="true" sz="3500">
                <a:solidFill>
                  <a:srgbClr val="CC7BCC"/>
                </a:solidFill>
                <a:latin typeface="Binate Bold"/>
                <a:ea typeface="Binate Bold"/>
                <a:cs typeface="Binate Bold"/>
                <a:sym typeface="Binate Bold"/>
              </a:rPr>
              <a:t>Geschiedenis leerplichtwet &amp; ouderlijk gezag</a:t>
            </a:r>
          </a:p>
        </p:txBody>
      </p:sp>
      <p:sp>
        <p:nvSpPr>
          <p:cNvPr name="TextBox 17" id="17"/>
          <p:cNvSpPr txBox="true"/>
          <p:nvPr/>
        </p:nvSpPr>
        <p:spPr>
          <a:xfrm rot="0">
            <a:off x="790727" y="1388240"/>
            <a:ext cx="3472696" cy="311658"/>
          </a:xfrm>
          <a:prstGeom prst="rect">
            <a:avLst/>
          </a:prstGeom>
        </p:spPr>
        <p:txBody>
          <a:bodyPr anchor="t" rtlCol="false" tIns="0" lIns="0" bIns="0" rIns="0">
            <a:spAutoFit/>
          </a:bodyPr>
          <a:lstStyle/>
          <a:p>
            <a:pPr algn="l">
              <a:lnSpc>
                <a:spcPts val="2496"/>
              </a:lnSpc>
            </a:pPr>
            <a:r>
              <a:rPr lang="en-US" sz="2000">
                <a:solidFill>
                  <a:srgbClr val="2C3F42"/>
                </a:solidFill>
                <a:latin typeface="Binate"/>
                <a:ea typeface="Binate"/>
                <a:cs typeface="Binate"/>
                <a:sym typeface="Binate"/>
              </a:rPr>
              <a:t>Waarom bestaat artikel 5b?</a:t>
            </a:r>
          </a:p>
        </p:txBody>
      </p:sp>
      <p:sp>
        <p:nvSpPr>
          <p:cNvPr name="TextBox 18" id="18"/>
          <p:cNvSpPr txBox="true"/>
          <p:nvPr/>
        </p:nvSpPr>
        <p:spPr>
          <a:xfrm rot="0">
            <a:off x="762152" y="1844297"/>
            <a:ext cx="9848555" cy="1399032"/>
          </a:xfrm>
          <a:prstGeom prst="rect">
            <a:avLst/>
          </a:prstGeom>
        </p:spPr>
        <p:txBody>
          <a:bodyPr anchor="t" rtlCol="false" tIns="0" lIns="0" bIns="0" rIns="0">
            <a:spAutoFit/>
          </a:bodyPr>
          <a:lstStyle/>
          <a:p>
            <a:pPr algn="l">
              <a:lnSpc>
                <a:spcPts val="2303"/>
              </a:lnSpc>
            </a:pPr>
            <a:r>
              <a:rPr lang="en-US" sz="1599">
                <a:solidFill>
                  <a:srgbClr val="2B2E3C"/>
                </a:solidFill>
                <a:latin typeface="Open Sans"/>
                <a:ea typeface="Open Sans"/>
                <a:cs typeface="Open Sans"/>
                <a:sym typeface="Open Sans"/>
              </a:rPr>
              <a:t>Om te snappen wat er nu gebeurt, moeten we terug naar de Leerplichtwet. </a:t>
            </a:r>
          </a:p>
          <a:p>
            <a:pPr algn="l">
              <a:lnSpc>
                <a:spcPts val="2160"/>
              </a:lnSpc>
            </a:pPr>
          </a:p>
          <a:p>
            <a:pPr algn="l">
              <a:lnSpc>
                <a:spcPts val="2303"/>
              </a:lnSpc>
            </a:pPr>
            <a:r>
              <a:rPr lang="en-US" sz="1599">
                <a:solidFill>
                  <a:srgbClr val="2B2E3C"/>
                </a:solidFill>
                <a:latin typeface="Open Sans"/>
                <a:ea typeface="Open Sans"/>
                <a:cs typeface="Open Sans"/>
                <a:sym typeface="Open Sans"/>
              </a:rPr>
              <a:t>Nederland kreeg in 1900 leerplicht, geen schoolplicht. Vrijheid van onderwijs speelt daarin al lang een rol. Later kwam de Leerplichtwet 1969. Daarin is bewust rekening gehouden met ouders die vanuit geloofs- of levensovertuiging geen passende school vinden. Daarom bestaat artikel 5b.</a:t>
            </a:r>
          </a:p>
        </p:txBody>
      </p:sp>
      <p:sp>
        <p:nvSpPr>
          <p:cNvPr name="TextBox 19" id="19"/>
          <p:cNvSpPr txBox="true"/>
          <p:nvPr/>
        </p:nvSpPr>
        <p:spPr>
          <a:xfrm rot="0">
            <a:off x="1109824" y="3859863"/>
            <a:ext cx="3888819" cy="283693"/>
          </a:xfrm>
          <a:prstGeom prst="rect">
            <a:avLst/>
          </a:prstGeom>
        </p:spPr>
        <p:txBody>
          <a:bodyPr anchor="t" rtlCol="false" tIns="0" lIns="0" bIns="0" rIns="0">
            <a:spAutoFit/>
          </a:bodyPr>
          <a:lstStyle/>
          <a:p>
            <a:pPr algn="l">
              <a:lnSpc>
                <a:spcPts val="2371"/>
              </a:lnSpc>
            </a:pPr>
            <a:r>
              <a:rPr lang="en-US" sz="1900">
                <a:solidFill>
                  <a:srgbClr val="2B2E3C"/>
                </a:solidFill>
                <a:latin typeface="Binate"/>
                <a:ea typeface="Binate"/>
                <a:cs typeface="Binate"/>
                <a:sym typeface="Binate"/>
              </a:rPr>
              <a:t>Ouderlijk gezag — artikel 247 BW</a:t>
            </a:r>
          </a:p>
        </p:txBody>
      </p:sp>
      <p:sp>
        <p:nvSpPr>
          <p:cNvPr name="TextBox 20" id="20"/>
          <p:cNvSpPr txBox="true"/>
          <p:nvPr/>
        </p:nvSpPr>
        <p:spPr>
          <a:xfrm rot="0">
            <a:off x="1109824" y="4225090"/>
            <a:ext cx="9310392" cy="560832"/>
          </a:xfrm>
          <a:prstGeom prst="rect">
            <a:avLst/>
          </a:prstGeom>
        </p:spPr>
        <p:txBody>
          <a:bodyPr anchor="t" rtlCol="false" tIns="0" lIns="0" bIns="0" rIns="0">
            <a:spAutoFit/>
          </a:bodyPr>
          <a:lstStyle/>
          <a:p>
            <a:pPr algn="l">
              <a:lnSpc>
                <a:spcPts val="2303"/>
              </a:lnSpc>
            </a:pPr>
            <a:r>
              <a:rPr lang="en-US" sz="1599">
                <a:solidFill>
                  <a:srgbClr val="2B2E3C"/>
                </a:solidFill>
                <a:latin typeface="Open Sans"/>
                <a:ea typeface="Open Sans"/>
                <a:cs typeface="Open Sans"/>
                <a:sym typeface="Open Sans"/>
              </a:rPr>
              <a:t>Ouders zijn in Nederland primair verantwoordelijk voor opvoeding, ontwikkeling, veiligheid en onderwijskeuzes. Dat staat in artikel 247 BW.</a:t>
            </a:r>
          </a:p>
        </p:txBody>
      </p:sp>
      <p:sp>
        <p:nvSpPr>
          <p:cNvPr name="TextBox 21" id="21"/>
          <p:cNvSpPr txBox="true"/>
          <p:nvPr/>
        </p:nvSpPr>
        <p:spPr>
          <a:xfrm rot="0">
            <a:off x="1109824" y="5441309"/>
            <a:ext cx="2376368" cy="283693"/>
          </a:xfrm>
          <a:prstGeom prst="rect">
            <a:avLst/>
          </a:prstGeom>
        </p:spPr>
        <p:txBody>
          <a:bodyPr anchor="t" rtlCol="false" tIns="0" lIns="0" bIns="0" rIns="0">
            <a:spAutoFit/>
          </a:bodyPr>
          <a:lstStyle/>
          <a:p>
            <a:pPr algn="l">
              <a:lnSpc>
                <a:spcPts val="2371"/>
              </a:lnSpc>
            </a:pPr>
            <a:r>
              <a:rPr lang="en-US" sz="1900">
                <a:solidFill>
                  <a:srgbClr val="2B2E3C"/>
                </a:solidFill>
                <a:latin typeface="Binate"/>
                <a:ea typeface="Binate"/>
                <a:cs typeface="Binate"/>
                <a:sym typeface="Binate"/>
              </a:rPr>
              <a:t>Waarom de emotie?</a:t>
            </a:r>
          </a:p>
        </p:txBody>
      </p:sp>
      <p:sp>
        <p:nvSpPr>
          <p:cNvPr name="TextBox 22" id="22"/>
          <p:cNvSpPr txBox="true"/>
          <p:nvPr/>
        </p:nvSpPr>
        <p:spPr>
          <a:xfrm rot="0">
            <a:off x="1109824" y="5806535"/>
            <a:ext cx="9310392" cy="560832"/>
          </a:xfrm>
          <a:prstGeom prst="rect">
            <a:avLst/>
          </a:prstGeom>
        </p:spPr>
        <p:txBody>
          <a:bodyPr anchor="t" rtlCol="false" tIns="0" lIns="0" bIns="0" rIns="0">
            <a:spAutoFit/>
          </a:bodyPr>
          <a:lstStyle/>
          <a:p>
            <a:pPr algn="l">
              <a:lnSpc>
                <a:spcPts val="2303"/>
              </a:lnSpc>
            </a:pPr>
            <a:r>
              <a:rPr lang="en-US" sz="1599">
                <a:solidFill>
                  <a:srgbClr val="2B2E3C"/>
                </a:solidFill>
                <a:latin typeface="Open Sans"/>
                <a:ea typeface="Open Sans"/>
                <a:cs typeface="Open Sans"/>
                <a:sym typeface="Open Sans"/>
              </a:rPr>
              <a:t>Veel ouders voelen dat ouderlijk gezag onder druk staat. Niet alleen juridisch, maar ook maatschappelijk en politiek.</a:t>
            </a:r>
          </a:p>
        </p:txBody>
      </p:sp>
      <p:sp>
        <p:nvSpPr>
          <p:cNvPr name="TextBox 23" id="23"/>
          <p:cNvSpPr txBox="true"/>
          <p:nvPr/>
        </p:nvSpPr>
        <p:spPr>
          <a:xfrm rot="0">
            <a:off x="1109824" y="7366616"/>
            <a:ext cx="9922964" cy="275082"/>
          </a:xfrm>
          <a:prstGeom prst="rect">
            <a:avLst/>
          </a:prstGeom>
        </p:spPr>
        <p:txBody>
          <a:bodyPr anchor="t" rtlCol="false" tIns="0" lIns="0" bIns="0" rIns="0">
            <a:spAutoFit/>
          </a:bodyPr>
          <a:lstStyle/>
          <a:p>
            <a:pPr algn="l">
              <a:lnSpc>
                <a:spcPts val="2303"/>
              </a:lnSpc>
            </a:pPr>
            <a:r>
              <a:rPr lang="en-US" b="true" sz="1599">
                <a:solidFill>
                  <a:srgbClr val="000000"/>
                </a:solidFill>
                <a:latin typeface="Open Sans Bold"/>
                <a:ea typeface="Open Sans Bold"/>
                <a:cs typeface="Open Sans Bold"/>
                <a:sym typeface="Open Sans Bold"/>
              </a:rPr>
              <a:t>Belangrijk:</a:t>
            </a:r>
            <a:r>
              <a:rPr lang="en-US" sz="1599">
                <a:solidFill>
                  <a:srgbClr val="000000"/>
                </a:solidFill>
                <a:latin typeface="Open Sans"/>
                <a:ea typeface="Open Sans"/>
                <a:cs typeface="Open Sans"/>
                <a:sym typeface="Open Sans"/>
              </a:rPr>
              <a:t> Wat ons als ouders verbindt, is verantwoordelijkheid voor onze kinderen.</a:t>
            </a:r>
          </a:p>
        </p:txBody>
      </p:sp>
      <p:sp>
        <p:nvSpPr>
          <p:cNvPr name="TextBox 24" id="24"/>
          <p:cNvSpPr txBox="true"/>
          <p:nvPr/>
        </p:nvSpPr>
        <p:spPr>
          <a:xfrm rot="0">
            <a:off x="826456" y="8495852"/>
            <a:ext cx="1136333" cy="311658"/>
          </a:xfrm>
          <a:prstGeom prst="rect">
            <a:avLst/>
          </a:prstGeom>
        </p:spPr>
        <p:txBody>
          <a:bodyPr anchor="t" rtlCol="false" tIns="0" lIns="0" bIns="0" rIns="0">
            <a:spAutoFit/>
          </a:bodyPr>
          <a:lstStyle/>
          <a:p>
            <a:pPr algn="l">
              <a:lnSpc>
                <a:spcPts val="2496"/>
              </a:lnSpc>
            </a:pPr>
            <a:r>
              <a:rPr lang="en-US" b="true" sz="2000">
                <a:solidFill>
                  <a:srgbClr val="2C3F42"/>
                </a:solidFill>
                <a:latin typeface="Binate Bold"/>
                <a:ea typeface="Binate Bold"/>
                <a:cs typeface="Binate Bold"/>
                <a:sym typeface="Binate Bold"/>
              </a:rPr>
              <a:t>Bronnen</a:t>
            </a:r>
          </a:p>
        </p:txBody>
      </p:sp>
      <p:sp>
        <p:nvSpPr>
          <p:cNvPr name="TextBox 25" id="25"/>
          <p:cNvSpPr txBox="true"/>
          <p:nvPr/>
        </p:nvSpPr>
        <p:spPr>
          <a:xfrm rot="0">
            <a:off x="826456" y="8944442"/>
            <a:ext cx="9848555" cy="560832"/>
          </a:xfrm>
          <a:prstGeom prst="rect">
            <a:avLst/>
          </a:prstGeom>
        </p:spPr>
        <p:txBody>
          <a:bodyPr anchor="t" rtlCol="false" tIns="0" lIns="0" bIns="0" rIns="0">
            <a:spAutoFit/>
          </a:bodyPr>
          <a:lstStyle/>
          <a:p>
            <a:pPr algn="l" marL="386079" indent="-193040" lvl="1">
              <a:lnSpc>
                <a:spcPts val="2303"/>
              </a:lnSpc>
              <a:buFont typeface="Arial"/>
              <a:buChar char="•"/>
            </a:pPr>
            <a:r>
              <a:rPr lang="en-US" sz="1599" u="sng">
                <a:solidFill>
                  <a:srgbClr val="2B2E3C"/>
                </a:solidFill>
                <a:latin typeface="Open Sans"/>
                <a:ea typeface="Open Sans"/>
                <a:cs typeface="Open Sans"/>
                <a:sym typeface="Open Sans"/>
                <a:hlinkClick r:id="rId6" tooltip="https://wetten.overheid.nl/BWBR0002656/2012-01-01/"/>
              </a:rPr>
              <a:t>Artikel 247 BW (Burgerlijk Wetboek)</a:t>
            </a:r>
          </a:p>
          <a:p>
            <a:pPr algn="l" marL="386079" indent="-193040" lvl="1">
              <a:lnSpc>
                <a:spcPts val="2303"/>
              </a:lnSpc>
              <a:buFont typeface="Arial"/>
              <a:buChar char="•"/>
            </a:pPr>
            <a:r>
              <a:rPr lang="en-US" sz="1599">
                <a:solidFill>
                  <a:srgbClr val="2B2E3C"/>
                </a:solidFill>
                <a:latin typeface="Open Sans"/>
                <a:ea typeface="Open Sans"/>
                <a:cs typeface="Open Sans"/>
                <a:sym typeface="Open Sans"/>
              </a:rPr>
              <a:t>Artikel 5b Leerplichtwet</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6058359" y="9688982"/>
            <a:ext cx="2143687" cy="512064"/>
            <a:chOff x="0" y="0"/>
            <a:chExt cx="2858249" cy="682752"/>
          </a:xfrm>
        </p:grpSpPr>
        <p:sp>
          <p:nvSpPr>
            <p:cNvPr name="Freeform 3" id="3" descr="preencoded.png">
              <a:hlinkClick r:id="rId3" tooltip="https://gamma.app/?utm_source=made-with-gamma"/>
            </p:cNvPr>
            <p:cNvSpPr/>
            <p:nvPr/>
          </p:nvSpPr>
          <p:spPr>
            <a:xfrm flipH="false" flipV="false" rot="0">
              <a:off x="0" y="0"/>
              <a:ext cx="2858262" cy="682752"/>
            </a:xfrm>
            <a:custGeom>
              <a:avLst/>
              <a:gdLst/>
              <a:ahLst/>
              <a:cxnLst/>
              <a:rect r="r" b="b" t="t" l="l"/>
              <a:pathLst>
                <a:path h="682752" w="2858262">
                  <a:moveTo>
                    <a:pt x="0" y="0"/>
                  </a:moveTo>
                  <a:lnTo>
                    <a:pt x="2858262" y="0"/>
                  </a:lnTo>
                  <a:lnTo>
                    <a:pt x="2858262" y="682752"/>
                  </a:lnTo>
                  <a:lnTo>
                    <a:pt x="0" y="682752"/>
                  </a:lnTo>
                  <a:lnTo>
                    <a:pt x="0" y="0"/>
                  </a:lnTo>
                  <a:close/>
                </a:path>
              </a:pathLst>
            </a:custGeom>
            <a:blipFill>
              <a:blip r:embed="rId4"/>
              <a:stretch>
                <a:fillRect l="0" t="0" r="0" b="0"/>
              </a:stretch>
            </a:blipFill>
          </p:spPr>
        </p:sp>
      </p:grpSp>
      <p:grpSp>
        <p:nvGrpSpPr>
          <p:cNvPr name="Group 4" id="4"/>
          <p:cNvGrpSpPr/>
          <p:nvPr/>
        </p:nvGrpSpPr>
        <p:grpSpPr>
          <a:xfrm rot="0">
            <a:off x="0" y="0"/>
            <a:ext cx="6858000" cy="10287000"/>
            <a:chOff x="0" y="0"/>
            <a:chExt cx="9144000" cy="13716000"/>
          </a:xfrm>
        </p:grpSpPr>
        <p:sp>
          <p:nvSpPr>
            <p:cNvPr name="Freeform 5" id="5"/>
            <p:cNvSpPr/>
            <p:nvPr/>
          </p:nvSpPr>
          <p:spPr>
            <a:xfrm flipH="false" flipV="false" rot="0">
              <a:off x="0" y="0"/>
              <a:ext cx="9144000" cy="13716000"/>
            </a:xfrm>
            <a:custGeom>
              <a:avLst/>
              <a:gdLst/>
              <a:ahLst/>
              <a:cxnLst/>
              <a:rect r="r" b="b" t="t" l="l"/>
              <a:pathLst>
                <a:path h="13716000" w="9144000">
                  <a:moveTo>
                    <a:pt x="0" y="0"/>
                  </a:moveTo>
                  <a:lnTo>
                    <a:pt x="9144000" y="0"/>
                  </a:lnTo>
                  <a:lnTo>
                    <a:pt x="9144000" y="13716000"/>
                  </a:lnTo>
                  <a:lnTo>
                    <a:pt x="0" y="13716000"/>
                  </a:lnTo>
                  <a:lnTo>
                    <a:pt x="0" y="0"/>
                  </a:lnTo>
                  <a:close/>
                </a:path>
              </a:pathLst>
            </a:custGeom>
            <a:blipFill>
              <a:blip r:embed="rId5"/>
              <a:stretch>
                <a:fillRect l="-62570" t="0" r="-62570" b="0"/>
              </a:stretch>
            </a:blipFill>
          </p:spPr>
        </p:sp>
      </p:grpSp>
      <p:grpSp>
        <p:nvGrpSpPr>
          <p:cNvPr name="Group 6" id="6"/>
          <p:cNvGrpSpPr/>
          <p:nvPr/>
        </p:nvGrpSpPr>
        <p:grpSpPr>
          <a:xfrm rot="0">
            <a:off x="7453160" y="1726111"/>
            <a:ext cx="10239670" cy="926011"/>
            <a:chOff x="0" y="0"/>
            <a:chExt cx="13652894" cy="1234681"/>
          </a:xfrm>
        </p:grpSpPr>
        <p:sp>
          <p:nvSpPr>
            <p:cNvPr name="Freeform 7" id="7"/>
            <p:cNvSpPr/>
            <p:nvPr/>
          </p:nvSpPr>
          <p:spPr>
            <a:xfrm flipH="false" flipV="false" rot="0">
              <a:off x="0" y="0"/>
              <a:ext cx="13652881" cy="1234694"/>
            </a:xfrm>
            <a:custGeom>
              <a:avLst/>
              <a:gdLst/>
              <a:ahLst/>
              <a:cxnLst/>
              <a:rect r="r" b="b" t="t" l="l"/>
              <a:pathLst>
                <a:path h="1234694" w="13652881">
                  <a:moveTo>
                    <a:pt x="0" y="86487"/>
                  </a:moveTo>
                  <a:cubicBezTo>
                    <a:pt x="0" y="38735"/>
                    <a:pt x="38735" y="0"/>
                    <a:pt x="86487" y="0"/>
                  </a:cubicBezTo>
                  <a:lnTo>
                    <a:pt x="13566394" y="0"/>
                  </a:lnTo>
                  <a:cubicBezTo>
                    <a:pt x="13614146" y="0"/>
                    <a:pt x="13652881" y="38735"/>
                    <a:pt x="13652881" y="86487"/>
                  </a:cubicBezTo>
                  <a:lnTo>
                    <a:pt x="13652881" y="1148207"/>
                  </a:lnTo>
                  <a:cubicBezTo>
                    <a:pt x="13652881" y="1195959"/>
                    <a:pt x="13614146" y="1234694"/>
                    <a:pt x="13566394" y="1234694"/>
                  </a:cubicBezTo>
                  <a:lnTo>
                    <a:pt x="86487" y="1234694"/>
                  </a:lnTo>
                  <a:cubicBezTo>
                    <a:pt x="38735" y="1234694"/>
                    <a:pt x="0" y="1195959"/>
                    <a:pt x="0" y="1148207"/>
                  </a:cubicBezTo>
                  <a:close/>
                </a:path>
              </a:pathLst>
            </a:custGeom>
            <a:solidFill>
              <a:srgbClr val="FFF8F0"/>
            </a:solidFill>
            <a:ln w="19050" cap="sq">
              <a:solidFill>
                <a:srgbClr val="E2C8B5"/>
              </a:solidFill>
              <a:prstDash val="solid"/>
              <a:miter/>
            </a:ln>
          </p:spPr>
        </p:sp>
      </p:grpSp>
      <p:grpSp>
        <p:nvGrpSpPr>
          <p:cNvPr name="Group 8" id="8"/>
          <p:cNvGrpSpPr/>
          <p:nvPr/>
        </p:nvGrpSpPr>
        <p:grpSpPr>
          <a:xfrm rot="0">
            <a:off x="7481735" y="1754686"/>
            <a:ext cx="604685" cy="868861"/>
            <a:chOff x="0" y="0"/>
            <a:chExt cx="806247" cy="1158481"/>
          </a:xfrm>
        </p:grpSpPr>
        <p:sp>
          <p:nvSpPr>
            <p:cNvPr name="Freeform 9" id="9"/>
            <p:cNvSpPr/>
            <p:nvPr/>
          </p:nvSpPr>
          <p:spPr>
            <a:xfrm flipH="false" flipV="false" rot="0">
              <a:off x="0" y="0"/>
              <a:ext cx="806323" cy="1158494"/>
            </a:xfrm>
            <a:custGeom>
              <a:avLst/>
              <a:gdLst/>
              <a:ahLst/>
              <a:cxnLst/>
              <a:rect r="r" b="b" t="t" l="l"/>
              <a:pathLst>
                <a:path h="1158494" w="806323">
                  <a:moveTo>
                    <a:pt x="0" y="54229"/>
                  </a:moveTo>
                  <a:cubicBezTo>
                    <a:pt x="0" y="24257"/>
                    <a:pt x="24257" y="0"/>
                    <a:pt x="54229" y="0"/>
                  </a:cubicBezTo>
                  <a:lnTo>
                    <a:pt x="752094" y="0"/>
                  </a:lnTo>
                  <a:cubicBezTo>
                    <a:pt x="782066" y="0"/>
                    <a:pt x="806323" y="24257"/>
                    <a:pt x="806323" y="54229"/>
                  </a:cubicBezTo>
                  <a:lnTo>
                    <a:pt x="806323" y="1104265"/>
                  </a:lnTo>
                  <a:cubicBezTo>
                    <a:pt x="806323" y="1134237"/>
                    <a:pt x="782066" y="1158494"/>
                    <a:pt x="752094" y="1158494"/>
                  </a:cubicBezTo>
                  <a:lnTo>
                    <a:pt x="54229" y="1158494"/>
                  </a:lnTo>
                  <a:cubicBezTo>
                    <a:pt x="24257" y="1158494"/>
                    <a:pt x="0" y="1134237"/>
                    <a:pt x="0" y="1104265"/>
                  </a:cubicBezTo>
                  <a:close/>
                </a:path>
              </a:pathLst>
            </a:custGeom>
            <a:solidFill>
              <a:srgbClr val="63A474"/>
            </a:solidFill>
          </p:spPr>
        </p:sp>
      </p:grpSp>
      <p:grpSp>
        <p:nvGrpSpPr>
          <p:cNvPr name="Group 10" id="10"/>
          <p:cNvGrpSpPr/>
          <p:nvPr/>
        </p:nvGrpSpPr>
        <p:grpSpPr>
          <a:xfrm rot="0">
            <a:off x="7665987" y="2047427"/>
            <a:ext cx="226666" cy="390601"/>
            <a:chOff x="0" y="0"/>
            <a:chExt cx="302222" cy="520802"/>
          </a:xfrm>
        </p:grpSpPr>
        <p:sp>
          <p:nvSpPr>
            <p:cNvPr name="Freeform 11" id="11"/>
            <p:cNvSpPr/>
            <p:nvPr/>
          </p:nvSpPr>
          <p:spPr>
            <a:xfrm flipH="false" flipV="false" rot="0">
              <a:off x="0" y="0"/>
              <a:ext cx="302221" cy="520800"/>
            </a:xfrm>
            <a:custGeom>
              <a:avLst/>
              <a:gdLst/>
              <a:ahLst/>
              <a:cxnLst/>
              <a:rect r="r" b="b" t="t" l="l"/>
              <a:pathLst>
                <a:path h="520800" w="302221">
                  <a:moveTo>
                    <a:pt x="0" y="0"/>
                  </a:moveTo>
                  <a:lnTo>
                    <a:pt x="302221" y="0"/>
                  </a:lnTo>
                  <a:lnTo>
                    <a:pt x="302221" y="520800"/>
                  </a:lnTo>
                  <a:lnTo>
                    <a:pt x="0" y="520800"/>
                  </a:lnTo>
                  <a:close/>
                </a:path>
              </a:pathLst>
            </a:custGeom>
            <a:blipFill>
              <a:blip r:embed="rId6">
                <a:alphaModFix amt="0"/>
              </a:blip>
              <a:stretch>
                <a:fillRect l="-110399" t="0" r="-110400" b="27452"/>
              </a:stretch>
            </a:blipFill>
          </p:spPr>
        </p:sp>
        <p:sp>
          <p:nvSpPr>
            <p:cNvPr name="TextBox 12" id="12"/>
            <p:cNvSpPr txBox="true"/>
            <p:nvPr/>
          </p:nvSpPr>
          <p:spPr>
            <a:xfrm>
              <a:off x="0" y="0"/>
              <a:ext cx="302222" cy="520802"/>
            </a:xfrm>
            <a:prstGeom prst="rect">
              <a:avLst/>
            </a:prstGeom>
          </p:spPr>
          <p:txBody>
            <a:bodyPr anchor="ctr" rtlCol="false" tIns="0" lIns="0" bIns="0" rIns="0"/>
            <a:lstStyle/>
            <a:p>
              <a:pPr algn="ctr">
                <a:lnSpc>
                  <a:spcPts val="2039"/>
                </a:lnSpc>
              </a:pPr>
              <a:r>
                <a:rPr lang="en-US" sz="1700">
                  <a:solidFill>
                    <a:srgbClr val="2B2E3C"/>
                  </a:solidFill>
                  <a:latin typeface="Binate"/>
                  <a:ea typeface="Binate"/>
                  <a:cs typeface="Binate"/>
                  <a:sym typeface="Binate"/>
                </a:rPr>
                <a:t>1</a:t>
              </a:r>
            </a:p>
          </p:txBody>
        </p:sp>
      </p:grpSp>
      <p:grpSp>
        <p:nvGrpSpPr>
          <p:cNvPr name="Group 13" id="13"/>
          <p:cNvGrpSpPr/>
          <p:nvPr/>
        </p:nvGrpSpPr>
        <p:grpSpPr>
          <a:xfrm rot="0">
            <a:off x="7453160" y="2725188"/>
            <a:ext cx="10239670" cy="1040006"/>
            <a:chOff x="0" y="0"/>
            <a:chExt cx="13652894" cy="1386675"/>
          </a:xfrm>
        </p:grpSpPr>
        <p:sp>
          <p:nvSpPr>
            <p:cNvPr name="Freeform 14" id="14"/>
            <p:cNvSpPr/>
            <p:nvPr/>
          </p:nvSpPr>
          <p:spPr>
            <a:xfrm flipH="false" flipV="false" rot="0">
              <a:off x="0" y="0"/>
              <a:ext cx="13652881" cy="1386713"/>
            </a:xfrm>
            <a:custGeom>
              <a:avLst/>
              <a:gdLst/>
              <a:ahLst/>
              <a:cxnLst/>
              <a:rect r="r" b="b" t="t" l="l"/>
              <a:pathLst>
                <a:path h="1386713" w="13652881">
                  <a:moveTo>
                    <a:pt x="0" y="86233"/>
                  </a:moveTo>
                  <a:cubicBezTo>
                    <a:pt x="0" y="38608"/>
                    <a:pt x="38608" y="0"/>
                    <a:pt x="86233" y="0"/>
                  </a:cubicBezTo>
                  <a:lnTo>
                    <a:pt x="13566648" y="0"/>
                  </a:lnTo>
                  <a:cubicBezTo>
                    <a:pt x="13614273" y="0"/>
                    <a:pt x="13652881" y="38608"/>
                    <a:pt x="13652881" y="86233"/>
                  </a:cubicBezTo>
                  <a:lnTo>
                    <a:pt x="13652881" y="1300480"/>
                  </a:lnTo>
                  <a:cubicBezTo>
                    <a:pt x="13652881" y="1348105"/>
                    <a:pt x="13614273" y="1386713"/>
                    <a:pt x="13566648" y="1386713"/>
                  </a:cubicBezTo>
                  <a:lnTo>
                    <a:pt x="86233" y="1386713"/>
                  </a:lnTo>
                  <a:cubicBezTo>
                    <a:pt x="38608" y="1386713"/>
                    <a:pt x="0" y="1348105"/>
                    <a:pt x="0" y="1300480"/>
                  </a:cubicBezTo>
                  <a:close/>
                </a:path>
              </a:pathLst>
            </a:custGeom>
            <a:solidFill>
              <a:srgbClr val="FFF8F0"/>
            </a:solidFill>
            <a:ln w="19050" cap="sq">
              <a:solidFill>
                <a:srgbClr val="E2C8B5"/>
              </a:solidFill>
              <a:prstDash val="solid"/>
              <a:miter/>
            </a:ln>
          </p:spPr>
        </p:sp>
      </p:grpSp>
      <p:grpSp>
        <p:nvGrpSpPr>
          <p:cNvPr name="Group 15" id="15"/>
          <p:cNvGrpSpPr/>
          <p:nvPr/>
        </p:nvGrpSpPr>
        <p:grpSpPr>
          <a:xfrm rot="0">
            <a:off x="7481735" y="2753763"/>
            <a:ext cx="604685" cy="982856"/>
            <a:chOff x="0" y="0"/>
            <a:chExt cx="806247" cy="1310475"/>
          </a:xfrm>
        </p:grpSpPr>
        <p:sp>
          <p:nvSpPr>
            <p:cNvPr name="Freeform 16" id="16"/>
            <p:cNvSpPr/>
            <p:nvPr/>
          </p:nvSpPr>
          <p:spPr>
            <a:xfrm flipH="false" flipV="false" rot="0">
              <a:off x="0" y="0"/>
              <a:ext cx="806323" cy="1310513"/>
            </a:xfrm>
            <a:custGeom>
              <a:avLst/>
              <a:gdLst/>
              <a:ahLst/>
              <a:cxnLst/>
              <a:rect r="r" b="b" t="t" l="l"/>
              <a:pathLst>
                <a:path h="1310513" w="806323">
                  <a:moveTo>
                    <a:pt x="0" y="54229"/>
                  </a:moveTo>
                  <a:cubicBezTo>
                    <a:pt x="0" y="24257"/>
                    <a:pt x="24257" y="0"/>
                    <a:pt x="54229" y="0"/>
                  </a:cubicBezTo>
                  <a:lnTo>
                    <a:pt x="752094" y="0"/>
                  </a:lnTo>
                  <a:cubicBezTo>
                    <a:pt x="782066" y="0"/>
                    <a:pt x="806323" y="24257"/>
                    <a:pt x="806323" y="54229"/>
                  </a:cubicBezTo>
                  <a:lnTo>
                    <a:pt x="806323" y="1256284"/>
                  </a:lnTo>
                  <a:cubicBezTo>
                    <a:pt x="806323" y="1286256"/>
                    <a:pt x="782066" y="1310513"/>
                    <a:pt x="752094" y="1310513"/>
                  </a:cubicBezTo>
                  <a:lnTo>
                    <a:pt x="54229" y="1310513"/>
                  </a:lnTo>
                  <a:cubicBezTo>
                    <a:pt x="24257" y="1310513"/>
                    <a:pt x="0" y="1286256"/>
                    <a:pt x="0" y="1256284"/>
                  </a:cubicBezTo>
                  <a:close/>
                </a:path>
              </a:pathLst>
            </a:custGeom>
            <a:solidFill>
              <a:srgbClr val="63A474"/>
            </a:solidFill>
          </p:spPr>
        </p:sp>
      </p:grpSp>
      <p:grpSp>
        <p:nvGrpSpPr>
          <p:cNvPr name="Group 17" id="17"/>
          <p:cNvGrpSpPr/>
          <p:nvPr/>
        </p:nvGrpSpPr>
        <p:grpSpPr>
          <a:xfrm rot="0">
            <a:off x="7665987" y="3103512"/>
            <a:ext cx="226666" cy="390601"/>
            <a:chOff x="0" y="0"/>
            <a:chExt cx="302222" cy="520802"/>
          </a:xfrm>
        </p:grpSpPr>
        <p:sp>
          <p:nvSpPr>
            <p:cNvPr name="Freeform 18" id="18"/>
            <p:cNvSpPr/>
            <p:nvPr/>
          </p:nvSpPr>
          <p:spPr>
            <a:xfrm flipH="false" flipV="false" rot="0">
              <a:off x="0" y="0"/>
              <a:ext cx="302221" cy="520800"/>
            </a:xfrm>
            <a:custGeom>
              <a:avLst/>
              <a:gdLst/>
              <a:ahLst/>
              <a:cxnLst/>
              <a:rect r="r" b="b" t="t" l="l"/>
              <a:pathLst>
                <a:path h="520800" w="302221">
                  <a:moveTo>
                    <a:pt x="0" y="0"/>
                  </a:moveTo>
                  <a:lnTo>
                    <a:pt x="302221" y="0"/>
                  </a:lnTo>
                  <a:lnTo>
                    <a:pt x="302221" y="520800"/>
                  </a:lnTo>
                  <a:lnTo>
                    <a:pt x="0" y="520800"/>
                  </a:lnTo>
                  <a:close/>
                </a:path>
              </a:pathLst>
            </a:custGeom>
            <a:blipFill>
              <a:blip r:embed="rId6">
                <a:alphaModFix amt="0"/>
              </a:blip>
              <a:stretch>
                <a:fillRect l="-110399" t="0" r="-110400" b="27452"/>
              </a:stretch>
            </a:blipFill>
          </p:spPr>
        </p:sp>
        <p:sp>
          <p:nvSpPr>
            <p:cNvPr name="TextBox 19" id="19"/>
            <p:cNvSpPr txBox="true"/>
            <p:nvPr/>
          </p:nvSpPr>
          <p:spPr>
            <a:xfrm>
              <a:off x="0" y="0"/>
              <a:ext cx="302222" cy="520802"/>
            </a:xfrm>
            <a:prstGeom prst="rect">
              <a:avLst/>
            </a:prstGeom>
          </p:spPr>
          <p:txBody>
            <a:bodyPr anchor="ctr" rtlCol="false" tIns="0" lIns="0" bIns="0" rIns="0"/>
            <a:lstStyle/>
            <a:p>
              <a:pPr algn="ctr">
                <a:lnSpc>
                  <a:spcPts val="2039"/>
                </a:lnSpc>
              </a:pPr>
              <a:r>
                <a:rPr lang="en-US" sz="1700">
                  <a:solidFill>
                    <a:srgbClr val="2B2E3C"/>
                  </a:solidFill>
                  <a:latin typeface="Binate"/>
                  <a:ea typeface="Binate"/>
                  <a:cs typeface="Binate"/>
                  <a:sym typeface="Binate"/>
                </a:rPr>
                <a:t>2</a:t>
              </a:r>
            </a:p>
          </p:txBody>
        </p:sp>
      </p:grpSp>
      <p:grpSp>
        <p:nvGrpSpPr>
          <p:cNvPr name="Group 20" id="20"/>
          <p:cNvGrpSpPr/>
          <p:nvPr/>
        </p:nvGrpSpPr>
        <p:grpSpPr>
          <a:xfrm rot="0">
            <a:off x="7453160" y="3838280"/>
            <a:ext cx="10239670" cy="926011"/>
            <a:chOff x="0" y="0"/>
            <a:chExt cx="13652894" cy="1234681"/>
          </a:xfrm>
        </p:grpSpPr>
        <p:sp>
          <p:nvSpPr>
            <p:cNvPr name="Freeform 21" id="21"/>
            <p:cNvSpPr/>
            <p:nvPr/>
          </p:nvSpPr>
          <p:spPr>
            <a:xfrm flipH="false" flipV="false" rot="0">
              <a:off x="0" y="0"/>
              <a:ext cx="13652881" cy="1234694"/>
            </a:xfrm>
            <a:custGeom>
              <a:avLst/>
              <a:gdLst/>
              <a:ahLst/>
              <a:cxnLst/>
              <a:rect r="r" b="b" t="t" l="l"/>
              <a:pathLst>
                <a:path h="1234694" w="13652881">
                  <a:moveTo>
                    <a:pt x="0" y="86487"/>
                  </a:moveTo>
                  <a:cubicBezTo>
                    <a:pt x="0" y="38735"/>
                    <a:pt x="38735" y="0"/>
                    <a:pt x="86487" y="0"/>
                  </a:cubicBezTo>
                  <a:lnTo>
                    <a:pt x="13566394" y="0"/>
                  </a:lnTo>
                  <a:cubicBezTo>
                    <a:pt x="13614146" y="0"/>
                    <a:pt x="13652881" y="38735"/>
                    <a:pt x="13652881" y="86487"/>
                  </a:cubicBezTo>
                  <a:lnTo>
                    <a:pt x="13652881" y="1148207"/>
                  </a:lnTo>
                  <a:cubicBezTo>
                    <a:pt x="13652881" y="1195959"/>
                    <a:pt x="13614146" y="1234694"/>
                    <a:pt x="13566394" y="1234694"/>
                  </a:cubicBezTo>
                  <a:lnTo>
                    <a:pt x="86487" y="1234694"/>
                  </a:lnTo>
                  <a:cubicBezTo>
                    <a:pt x="38735" y="1234694"/>
                    <a:pt x="0" y="1195959"/>
                    <a:pt x="0" y="1148207"/>
                  </a:cubicBezTo>
                  <a:close/>
                </a:path>
              </a:pathLst>
            </a:custGeom>
            <a:solidFill>
              <a:srgbClr val="FFF8F0"/>
            </a:solidFill>
            <a:ln w="19050" cap="sq">
              <a:solidFill>
                <a:srgbClr val="E2C8B5"/>
              </a:solidFill>
              <a:prstDash val="solid"/>
              <a:miter/>
            </a:ln>
          </p:spPr>
        </p:sp>
      </p:grpSp>
      <p:grpSp>
        <p:nvGrpSpPr>
          <p:cNvPr name="Group 22" id="22"/>
          <p:cNvGrpSpPr/>
          <p:nvPr/>
        </p:nvGrpSpPr>
        <p:grpSpPr>
          <a:xfrm rot="0">
            <a:off x="7481735" y="3866855"/>
            <a:ext cx="604685" cy="868861"/>
            <a:chOff x="0" y="0"/>
            <a:chExt cx="806247" cy="1158481"/>
          </a:xfrm>
        </p:grpSpPr>
        <p:sp>
          <p:nvSpPr>
            <p:cNvPr name="Freeform 23" id="23"/>
            <p:cNvSpPr/>
            <p:nvPr/>
          </p:nvSpPr>
          <p:spPr>
            <a:xfrm flipH="false" flipV="false" rot="0">
              <a:off x="0" y="0"/>
              <a:ext cx="806323" cy="1158494"/>
            </a:xfrm>
            <a:custGeom>
              <a:avLst/>
              <a:gdLst/>
              <a:ahLst/>
              <a:cxnLst/>
              <a:rect r="r" b="b" t="t" l="l"/>
              <a:pathLst>
                <a:path h="1158494" w="806323">
                  <a:moveTo>
                    <a:pt x="0" y="54229"/>
                  </a:moveTo>
                  <a:cubicBezTo>
                    <a:pt x="0" y="24257"/>
                    <a:pt x="24257" y="0"/>
                    <a:pt x="54229" y="0"/>
                  </a:cubicBezTo>
                  <a:lnTo>
                    <a:pt x="752094" y="0"/>
                  </a:lnTo>
                  <a:cubicBezTo>
                    <a:pt x="782066" y="0"/>
                    <a:pt x="806323" y="24257"/>
                    <a:pt x="806323" y="54229"/>
                  </a:cubicBezTo>
                  <a:lnTo>
                    <a:pt x="806323" y="1104265"/>
                  </a:lnTo>
                  <a:cubicBezTo>
                    <a:pt x="806323" y="1134237"/>
                    <a:pt x="782066" y="1158494"/>
                    <a:pt x="752094" y="1158494"/>
                  </a:cubicBezTo>
                  <a:lnTo>
                    <a:pt x="54229" y="1158494"/>
                  </a:lnTo>
                  <a:cubicBezTo>
                    <a:pt x="24257" y="1158494"/>
                    <a:pt x="0" y="1134237"/>
                    <a:pt x="0" y="1104265"/>
                  </a:cubicBezTo>
                  <a:close/>
                </a:path>
              </a:pathLst>
            </a:custGeom>
            <a:solidFill>
              <a:srgbClr val="63A474"/>
            </a:solidFill>
          </p:spPr>
        </p:sp>
      </p:grpSp>
      <p:grpSp>
        <p:nvGrpSpPr>
          <p:cNvPr name="Group 24" id="24"/>
          <p:cNvGrpSpPr/>
          <p:nvPr/>
        </p:nvGrpSpPr>
        <p:grpSpPr>
          <a:xfrm rot="0">
            <a:off x="7665987" y="4159596"/>
            <a:ext cx="226666" cy="390601"/>
            <a:chOff x="0" y="0"/>
            <a:chExt cx="302222" cy="520802"/>
          </a:xfrm>
        </p:grpSpPr>
        <p:sp>
          <p:nvSpPr>
            <p:cNvPr name="Freeform 25" id="25"/>
            <p:cNvSpPr/>
            <p:nvPr/>
          </p:nvSpPr>
          <p:spPr>
            <a:xfrm flipH="false" flipV="false" rot="0">
              <a:off x="0" y="0"/>
              <a:ext cx="302221" cy="520800"/>
            </a:xfrm>
            <a:custGeom>
              <a:avLst/>
              <a:gdLst/>
              <a:ahLst/>
              <a:cxnLst/>
              <a:rect r="r" b="b" t="t" l="l"/>
              <a:pathLst>
                <a:path h="520800" w="302221">
                  <a:moveTo>
                    <a:pt x="0" y="0"/>
                  </a:moveTo>
                  <a:lnTo>
                    <a:pt x="302221" y="0"/>
                  </a:lnTo>
                  <a:lnTo>
                    <a:pt x="302221" y="520800"/>
                  </a:lnTo>
                  <a:lnTo>
                    <a:pt x="0" y="520800"/>
                  </a:lnTo>
                  <a:close/>
                </a:path>
              </a:pathLst>
            </a:custGeom>
            <a:blipFill>
              <a:blip r:embed="rId6">
                <a:alphaModFix amt="0"/>
              </a:blip>
              <a:stretch>
                <a:fillRect l="-110399" t="0" r="-110400" b="27452"/>
              </a:stretch>
            </a:blipFill>
          </p:spPr>
        </p:sp>
        <p:sp>
          <p:nvSpPr>
            <p:cNvPr name="TextBox 26" id="26"/>
            <p:cNvSpPr txBox="true"/>
            <p:nvPr/>
          </p:nvSpPr>
          <p:spPr>
            <a:xfrm>
              <a:off x="0" y="0"/>
              <a:ext cx="302222" cy="520802"/>
            </a:xfrm>
            <a:prstGeom prst="rect">
              <a:avLst/>
            </a:prstGeom>
          </p:spPr>
          <p:txBody>
            <a:bodyPr anchor="ctr" rtlCol="false" tIns="0" lIns="0" bIns="0" rIns="0"/>
            <a:lstStyle/>
            <a:p>
              <a:pPr algn="ctr">
                <a:lnSpc>
                  <a:spcPts val="2039"/>
                </a:lnSpc>
              </a:pPr>
              <a:r>
                <a:rPr lang="en-US" sz="1700">
                  <a:solidFill>
                    <a:srgbClr val="2B2E3C"/>
                  </a:solidFill>
                  <a:latin typeface="Binate"/>
                  <a:ea typeface="Binate"/>
                  <a:cs typeface="Binate"/>
                  <a:sym typeface="Binate"/>
                </a:rPr>
                <a:t>3</a:t>
              </a:r>
            </a:p>
          </p:txBody>
        </p:sp>
      </p:grpSp>
      <p:grpSp>
        <p:nvGrpSpPr>
          <p:cNvPr name="Group 27" id="27"/>
          <p:cNvGrpSpPr/>
          <p:nvPr/>
        </p:nvGrpSpPr>
        <p:grpSpPr>
          <a:xfrm rot="0">
            <a:off x="7453160" y="4837357"/>
            <a:ext cx="10239670" cy="1040006"/>
            <a:chOff x="0" y="0"/>
            <a:chExt cx="13652894" cy="1386675"/>
          </a:xfrm>
        </p:grpSpPr>
        <p:sp>
          <p:nvSpPr>
            <p:cNvPr name="Freeform 28" id="28"/>
            <p:cNvSpPr/>
            <p:nvPr/>
          </p:nvSpPr>
          <p:spPr>
            <a:xfrm flipH="false" flipV="false" rot="0">
              <a:off x="0" y="0"/>
              <a:ext cx="13652881" cy="1386713"/>
            </a:xfrm>
            <a:custGeom>
              <a:avLst/>
              <a:gdLst/>
              <a:ahLst/>
              <a:cxnLst/>
              <a:rect r="r" b="b" t="t" l="l"/>
              <a:pathLst>
                <a:path h="1386713" w="13652881">
                  <a:moveTo>
                    <a:pt x="0" y="86233"/>
                  </a:moveTo>
                  <a:cubicBezTo>
                    <a:pt x="0" y="38608"/>
                    <a:pt x="38608" y="0"/>
                    <a:pt x="86233" y="0"/>
                  </a:cubicBezTo>
                  <a:lnTo>
                    <a:pt x="13566648" y="0"/>
                  </a:lnTo>
                  <a:cubicBezTo>
                    <a:pt x="13614273" y="0"/>
                    <a:pt x="13652881" y="38608"/>
                    <a:pt x="13652881" y="86233"/>
                  </a:cubicBezTo>
                  <a:lnTo>
                    <a:pt x="13652881" y="1300480"/>
                  </a:lnTo>
                  <a:cubicBezTo>
                    <a:pt x="13652881" y="1348105"/>
                    <a:pt x="13614273" y="1386713"/>
                    <a:pt x="13566648" y="1386713"/>
                  </a:cubicBezTo>
                  <a:lnTo>
                    <a:pt x="86233" y="1386713"/>
                  </a:lnTo>
                  <a:cubicBezTo>
                    <a:pt x="38608" y="1386713"/>
                    <a:pt x="0" y="1348105"/>
                    <a:pt x="0" y="1300480"/>
                  </a:cubicBezTo>
                  <a:close/>
                </a:path>
              </a:pathLst>
            </a:custGeom>
            <a:solidFill>
              <a:srgbClr val="FFF8F0"/>
            </a:solidFill>
            <a:ln w="19050" cap="sq">
              <a:solidFill>
                <a:srgbClr val="E2C8B5"/>
              </a:solidFill>
              <a:prstDash val="solid"/>
              <a:miter/>
            </a:ln>
          </p:spPr>
        </p:sp>
      </p:grpSp>
      <p:grpSp>
        <p:nvGrpSpPr>
          <p:cNvPr name="Group 29" id="29"/>
          <p:cNvGrpSpPr/>
          <p:nvPr/>
        </p:nvGrpSpPr>
        <p:grpSpPr>
          <a:xfrm rot="0">
            <a:off x="7481735" y="4865932"/>
            <a:ext cx="604685" cy="982856"/>
            <a:chOff x="0" y="0"/>
            <a:chExt cx="806247" cy="1310475"/>
          </a:xfrm>
        </p:grpSpPr>
        <p:sp>
          <p:nvSpPr>
            <p:cNvPr name="Freeform 30" id="30"/>
            <p:cNvSpPr/>
            <p:nvPr/>
          </p:nvSpPr>
          <p:spPr>
            <a:xfrm flipH="false" flipV="false" rot="0">
              <a:off x="0" y="0"/>
              <a:ext cx="806323" cy="1310513"/>
            </a:xfrm>
            <a:custGeom>
              <a:avLst/>
              <a:gdLst/>
              <a:ahLst/>
              <a:cxnLst/>
              <a:rect r="r" b="b" t="t" l="l"/>
              <a:pathLst>
                <a:path h="1310513" w="806323">
                  <a:moveTo>
                    <a:pt x="0" y="54229"/>
                  </a:moveTo>
                  <a:cubicBezTo>
                    <a:pt x="0" y="24257"/>
                    <a:pt x="24257" y="0"/>
                    <a:pt x="54229" y="0"/>
                  </a:cubicBezTo>
                  <a:lnTo>
                    <a:pt x="752094" y="0"/>
                  </a:lnTo>
                  <a:cubicBezTo>
                    <a:pt x="782066" y="0"/>
                    <a:pt x="806323" y="24257"/>
                    <a:pt x="806323" y="54229"/>
                  </a:cubicBezTo>
                  <a:lnTo>
                    <a:pt x="806323" y="1256284"/>
                  </a:lnTo>
                  <a:cubicBezTo>
                    <a:pt x="806323" y="1286256"/>
                    <a:pt x="782066" y="1310513"/>
                    <a:pt x="752094" y="1310513"/>
                  </a:cubicBezTo>
                  <a:lnTo>
                    <a:pt x="54229" y="1310513"/>
                  </a:lnTo>
                  <a:cubicBezTo>
                    <a:pt x="24257" y="1310513"/>
                    <a:pt x="0" y="1286256"/>
                    <a:pt x="0" y="1256284"/>
                  </a:cubicBezTo>
                  <a:close/>
                </a:path>
              </a:pathLst>
            </a:custGeom>
            <a:solidFill>
              <a:srgbClr val="63A474"/>
            </a:solidFill>
          </p:spPr>
        </p:sp>
      </p:grpSp>
      <p:grpSp>
        <p:nvGrpSpPr>
          <p:cNvPr name="Group 31" id="31"/>
          <p:cNvGrpSpPr/>
          <p:nvPr/>
        </p:nvGrpSpPr>
        <p:grpSpPr>
          <a:xfrm rot="0">
            <a:off x="7665987" y="5215680"/>
            <a:ext cx="226666" cy="390601"/>
            <a:chOff x="0" y="0"/>
            <a:chExt cx="302222" cy="520802"/>
          </a:xfrm>
        </p:grpSpPr>
        <p:sp>
          <p:nvSpPr>
            <p:cNvPr name="Freeform 32" id="32"/>
            <p:cNvSpPr/>
            <p:nvPr/>
          </p:nvSpPr>
          <p:spPr>
            <a:xfrm flipH="false" flipV="false" rot="0">
              <a:off x="0" y="0"/>
              <a:ext cx="302221" cy="520800"/>
            </a:xfrm>
            <a:custGeom>
              <a:avLst/>
              <a:gdLst/>
              <a:ahLst/>
              <a:cxnLst/>
              <a:rect r="r" b="b" t="t" l="l"/>
              <a:pathLst>
                <a:path h="520800" w="302221">
                  <a:moveTo>
                    <a:pt x="0" y="0"/>
                  </a:moveTo>
                  <a:lnTo>
                    <a:pt x="302221" y="0"/>
                  </a:lnTo>
                  <a:lnTo>
                    <a:pt x="302221" y="520800"/>
                  </a:lnTo>
                  <a:lnTo>
                    <a:pt x="0" y="520800"/>
                  </a:lnTo>
                  <a:close/>
                </a:path>
              </a:pathLst>
            </a:custGeom>
            <a:blipFill>
              <a:blip r:embed="rId6">
                <a:alphaModFix amt="0"/>
              </a:blip>
              <a:stretch>
                <a:fillRect l="-110399" t="0" r="-110400" b="27452"/>
              </a:stretch>
            </a:blipFill>
          </p:spPr>
        </p:sp>
        <p:sp>
          <p:nvSpPr>
            <p:cNvPr name="TextBox 33" id="33"/>
            <p:cNvSpPr txBox="true"/>
            <p:nvPr/>
          </p:nvSpPr>
          <p:spPr>
            <a:xfrm>
              <a:off x="0" y="0"/>
              <a:ext cx="302222" cy="520802"/>
            </a:xfrm>
            <a:prstGeom prst="rect">
              <a:avLst/>
            </a:prstGeom>
          </p:spPr>
          <p:txBody>
            <a:bodyPr anchor="ctr" rtlCol="false" tIns="0" lIns="0" bIns="0" rIns="0"/>
            <a:lstStyle/>
            <a:p>
              <a:pPr algn="ctr">
                <a:lnSpc>
                  <a:spcPts val="2039"/>
                </a:lnSpc>
              </a:pPr>
              <a:r>
                <a:rPr lang="en-US" sz="1700">
                  <a:solidFill>
                    <a:srgbClr val="2B2E3C"/>
                  </a:solidFill>
                  <a:latin typeface="Binate"/>
                  <a:ea typeface="Binate"/>
                  <a:cs typeface="Binate"/>
                  <a:sym typeface="Binate"/>
                </a:rPr>
                <a:t>4</a:t>
              </a:r>
            </a:p>
          </p:txBody>
        </p:sp>
      </p:grpSp>
      <p:grpSp>
        <p:nvGrpSpPr>
          <p:cNvPr name="Group 34" id="34"/>
          <p:cNvGrpSpPr/>
          <p:nvPr/>
        </p:nvGrpSpPr>
        <p:grpSpPr>
          <a:xfrm rot="0">
            <a:off x="7353748" y="5971432"/>
            <a:ext cx="10339083" cy="698002"/>
            <a:chOff x="0" y="0"/>
            <a:chExt cx="13785444" cy="930669"/>
          </a:xfrm>
        </p:grpSpPr>
        <p:sp>
          <p:nvSpPr>
            <p:cNvPr name="Freeform 35" id="35"/>
            <p:cNvSpPr/>
            <p:nvPr/>
          </p:nvSpPr>
          <p:spPr>
            <a:xfrm flipH="false" flipV="false" rot="0">
              <a:off x="0" y="0"/>
              <a:ext cx="13785417" cy="930656"/>
            </a:xfrm>
            <a:custGeom>
              <a:avLst/>
              <a:gdLst/>
              <a:ahLst/>
              <a:cxnLst/>
              <a:rect r="r" b="b" t="t" l="l"/>
              <a:pathLst>
                <a:path h="930656" w="13785417">
                  <a:moveTo>
                    <a:pt x="0" y="145161"/>
                  </a:moveTo>
                  <a:cubicBezTo>
                    <a:pt x="0" y="65024"/>
                    <a:pt x="130699" y="0"/>
                    <a:pt x="291775" y="0"/>
                  </a:cubicBezTo>
                  <a:lnTo>
                    <a:pt x="13493643" y="0"/>
                  </a:lnTo>
                  <a:cubicBezTo>
                    <a:pt x="13654718" y="0"/>
                    <a:pt x="13785417" y="65024"/>
                    <a:pt x="13785417" y="145161"/>
                  </a:cubicBezTo>
                  <a:lnTo>
                    <a:pt x="13785417" y="785495"/>
                  </a:lnTo>
                  <a:cubicBezTo>
                    <a:pt x="13785417" y="865632"/>
                    <a:pt x="13654718" y="930656"/>
                    <a:pt x="13493643" y="930656"/>
                  </a:cubicBezTo>
                  <a:lnTo>
                    <a:pt x="291775" y="930656"/>
                  </a:lnTo>
                  <a:cubicBezTo>
                    <a:pt x="130699" y="930656"/>
                    <a:pt x="0" y="865632"/>
                    <a:pt x="0" y="785495"/>
                  </a:cubicBezTo>
                  <a:close/>
                </a:path>
              </a:pathLst>
            </a:custGeom>
            <a:solidFill>
              <a:srgbClr val="D1ACA0"/>
            </a:solidFill>
          </p:spPr>
        </p:sp>
      </p:grpSp>
      <p:grpSp>
        <p:nvGrpSpPr>
          <p:cNvPr name="Group 36" id="36"/>
          <p:cNvGrpSpPr/>
          <p:nvPr/>
        </p:nvGrpSpPr>
        <p:grpSpPr>
          <a:xfrm rot="0">
            <a:off x="7462685" y="6810670"/>
            <a:ext cx="10220620" cy="11306"/>
            <a:chOff x="0" y="0"/>
            <a:chExt cx="13627494" cy="15075"/>
          </a:xfrm>
        </p:grpSpPr>
        <p:sp>
          <p:nvSpPr>
            <p:cNvPr name="Freeform 37" id="37"/>
            <p:cNvSpPr/>
            <p:nvPr/>
          </p:nvSpPr>
          <p:spPr>
            <a:xfrm flipH="false" flipV="false" rot="0">
              <a:off x="0" y="0"/>
              <a:ext cx="13627481" cy="15113"/>
            </a:xfrm>
            <a:custGeom>
              <a:avLst/>
              <a:gdLst/>
              <a:ahLst/>
              <a:cxnLst/>
              <a:rect r="r" b="b" t="t" l="l"/>
              <a:pathLst>
                <a:path h="15113" w="13627481">
                  <a:moveTo>
                    <a:pt x="0" y="0"/>
                  </a:moveTo>
                  <a:lnTo>
                    <a:pt x="13627481" y="0"/>
                  </a:lnTo>
                  <a:lnTo>
                    <a:pt x="13627481" y="15113"/>
                  </a:lnTo>
                  <a:lnTo>
                    <a:pt x="0" y="15113"/>
                  </a:lnTo>
                  <a:close/>
                </a:path>
              </a:pathLst>
            </a:custGeom>
            <a:solidFill>
              <a:srgbClr val="2B2E3C">
                <a:alpha val="25098"/>
              </a:srgbClr>
            </a:solidFill>
          </p:spPr>
        </p:sp>
      </p:grpSp>
      <p:sp>
        <p:nvSpPr>
          <p:cNvPr name="TextBox 38" id="38"/>
          <p:cNvSpPr txBox="true"/>
          <p:nvPr/>
        </p:nvSpPr>
        <p:spPr>
          <a:xfrm rot="0">
            <a:off x="7462685" y="379562"/>
            <a:ext cx="6131362" cy="540639"/>
          </a:xfrm>
          <a:prstGeom prst="rect">
            <a:avLst/>
          </a:prstGeom>
        </p:spPr>
        <p:txBody>
          <a:bodyPr anchor="t" rtlCol="false" tIns="0" lIns="0" bIns="0" rIns="0">
            <a:spAutoFit/>
          </a:bodyPr>
          <a:lstStyle/>
          <a:p>
            <a:pPr algn="l">
              <a:lnSpc>
                <a:spcPts val="4367"/>
              </a:lnSpc>
            </a:pPr>
            <a:r>
              <a:rPr lang="en-US" b="true" sz="3499">
                <a:solidFill>
                  <a:srgbClr val="CC7BCC"/>
                </a:solidFill>
                <a:latin typeface="Binate Bold"/>
                <a:ea typeface="Binate Bold"/>
                <a:cs typeface="Binate Bold"/>
                <a:sym typeface="Binate Bold"/>
              </a:rPr>
              <a:t>Hoe de wet nu in elkaar zit</a:t>
            </a:r>
          </a:p>
        </p:txBody>
      </p:sp>
      <p:sp>
        <p:nvSpPr>
          <p:cNvPr name="TextBox 39" id="39"/>
          <p:cNvSpPr txBox="true"/>
          <p:nvPr/>
        </p:nvSpPr>
        <p:spPr>
          <a:xfrm rot="0">
            <a:off x="7462685" y="973322"/>
            <a:ext cx="2804074" cy="311658"/>
          </a:xfrm>
          <a:prstGeom prst="rect">
            <a:avLst/>
          </a:prstGeom>
        </p:spPr>
        <p:txBody>
          <a:bodyPr anchor="t" rtlCol="false" tIns="0" lIns="0" bIns="0" rIns="0">
            <a:spAutoFit/>
          </a:bodyPr>
          <a:lstStyle/>
          <a:p>
            <a:pPr algn="l">
              <a:lnSpc>
                <a:spcPts val="2495"/>
              </a:lnSpc>
            </a:pPr>
            <a:r>
              <a:rPr lang="en-US" sz="1999">
                <a:solidFill>
                  <a:srgbClr val="2C3F42"/>
                </a:solidFill>
                <a:latin typeface="Binate"/>
                <a:ea typeface="Binate"/>
                <a:cs typeface="Binate"/>
                <a:sym typeface="Binate"/>
              </a:rPr>
              <a:t>Wat zegt de wet nu?</a:t>
            </a:r>
          </a:p>
        </p:txBody>
      </p:sp>
      <p:sp>
        <p:nvSpPr>
          <p:cNvPr name="TextBox 40" id="40"/>
          <p:cNvSpPr txBox="true"/>
          <p:nvPr/>
        </p:nvSpPr>
        <p:spPr>
          <a:xfrm rot="0">
            <a:off x="7462685" y="1427855"/>
            <a:ext cx="10825315" cy="249631"/>
          </a:xfrm>
          <a:prstGeom prst="rect">
            <a:avLst/>
          </a:prstGeom>
        </p:spPr>
        <p:txBody>
          <a:bodyPr anchor="t" rtlCol="false" tIns="0" lIns="0" bIns="0" rIns="0">
            <a:spAutoFit/>
          </a:bodyPr>
          <a:lstStyle/>
          <a:p>
            <a:pPr algn="l">
              <a:lnSpc>
                <a:spcPts val="2054"/>
              </a:lnSpc>
            </a:pPr>
            <a:r>
              <a:rPr lang="en-US" sz="1599">
                <a:solidFill>
                  <a:srgbClr val="2B2E3C"/>
                </a:solidFill>
                <a:latin typeface="Open Sans"/>
                <a:ea typeface="Open Sans"/>
                <a:cs typeface="Open Sans"/>
                <a:sym typeface="Open Sans"/>
              </a:rPr>
              <a:t>De Leerplichtwet is op dit moment onveranderd. De belangrijkste artikelen zijn:</a:t>
            </a:r>
          </a:p>
        </p:txBody>
      </p:sp>
      <p:sp>
        <p:nvSpPr>
          <p:cNvPr name="TextBox 41" id="41"/>
          <p:cNvSpPr txBox="true"/>
          <p:nvPr/>
        </p:nvSpPr>
        <p:spPr>
          <a:xfrm rot="0">
            <a:off x="8178556" y="1905743"/>
            <a:ext cx="1889674" cy="237896"/>
          </a:xfrm>
          <a:prstGeom prst="rect">
            <a:avLst/>
          </a:prstGeom>
        </p:spPr>
        <p:txBody>
          <a:bodyPr anchor="t" rtlCol="false" tIns="0" lIns="0" bIns="0" rIns="0">
            <a:spAutoFit/>
          </a:bodyPr>
          <a:lstStyle/>
          <a:p>
            <a:pPr algn="l">
              <a:lnSpc>
                <a:spcPts val="1996"/>
              </a:lnSpc>
            </a:pPr>
            <a:r>
              <a:rPr lang="en-US" sz="1599">
                <a:solidFill>
                  <a:srgbClr val="2B2E3C"/>
                </a:solidFill>
                <a:latin typeface="Binate"/>
                <a:ea typeface="Binate"/>
                <a:cs typeface="Binate"/>
                <a:sym typeface="Binate"/>
              </a:rPr>
              <a:t>Artikel 2</a:t>
            </a:r>
          </a:p>
        </p:txBody>
      </p:sp>
      <p:sp>
        <p:nvSpPr>
          <p:cNvPr name="TextBox 42" id="42"/>
          <p:cNvSpPr txBox="true"/>
          <p:nvPr/>
        </p:nvSpPr>
        <p:spPr>
          <a:xfrm rot="0">
            <a:off x="8178556" y="2216191"/>
            <a:ext cx="9334652" cy="204197"/>
          </a:xfrm>
          <a:prstGeom prst="rect">
            <a:avLst/>
          </a:prstGeom>
        </p:spPr>
        <p:txBody>
          <a:bodyPr anchor="t" rtlCol="false" tIns="0" lIns="0" bIns="0" rIns="0">
            <a:spAutoFit/>
          </a:bodyPr>
          <a:lstStyle/>
          <a:p>
            <a:pPr algn="l">
              <a:lnSpc>
                <a:spcPts val="1412"/>
              </a:lnSpc>
            </a:pPr>
            <a:r>
              <a:rPr lang="en-US" sz="1100">
                <a:solidFill>
                  <a:srgbClr val="2B2E3C"/>
                </a:solidFill>
                <a:latin typeface="Open Sans"/>
                <a:ea typeface="Open Sans"/>
                <a:cs typeface="Open Sans"/>
                <a:sym typeface="Open Sans"/>
              </a:rPr>
              <a:t>Ouders moeten hun kind inschrijven op een school.</a:t>
            </a:r>
          </a:p>
        </p:txBody>
      </p:sp>
      <p:sp>
        <p:nvSpPr>
          <p:cNvPr name="TextBox 43" id="43"/>
          <p:cNvSpPr txBox="true"/>
          <p:nvPr/>
        </p:nvSpPr>
        <p:spPr>
          <a:xfrm rot="0">
            <a:off x="8178556" y="2904830"/>
            <a:ext cx="1889674" cy="237896"/>
          </a:xfrm>
          <a:prstGeom prst="rect">
            <a:avLst/>
          </a:prstGeom>
        </p:spPr>
        <p:txBody>
          <a:bodyPr anchor="t" rtlCol="false" tIns="0" lIns="0" bIns="0" rIns="0">
            <a:spAutoFit/>
          </a:bodyPr>
          <a:lstStyle/>
          <a:p>
            <a:pPr algn="l">
              <a:lnSpc>
                <a:spcPts val="1996"/>
              </a:lnSpc>
            </a:pPr>
            <a:r>
              <a:rPr lang="en-US" sz="1599">
                <a:solidFill>
                  <a:srgbClr val="2B2E3C"/>
                </a:solidFill>
                <a:latin typeface="Binate"/>
                <a:ea typeface="Binate"/>
                <a:cs typeface="Binate"/>
                <a:sym typeface="Binate"/>
              </a:rPr>
              <a:t>Artikel 5b</a:t>
            </a:r>
          </a:p>
        </p:txBody>
      </p:sp>
      <p:sp>
        <p:nvSpPr>
          <p:cNvPr name="TextBox 44" id="44"/>
          <p:cNvSpPr txBox="true"/>
          <p:nvPr/>
        </p:nvSpPr>
        <p:spPr>
          <a:xfrm rot="0">
            <a:off x="8178556" y="3267970"/>
            <a:ext cx="9334652" cy="398859"/>
          </a:xfrm>
          <a:prstGeom prst="rect">
            <a:avLst/>
          </a:prstGeom>
        </p:spPr>
        <p:txBody>
          <a:bodyPr anchor="t" rtlCol="false" tIns="0" lIns="0" bIns="0" rIns="0">
            <a:spAutoFit/>
          </a:bodyPr>
          <a:lstStyle/>
          <a:p>
            <a:pPr algn="l">
              <a:lnSpc>
                <a:spcPts val="1412"/>
              </a:lnSpc>
            </a:pPr>
            <a:r>
              <a:rPr lang="en-US" sz="1100">
                <a:solidFill>
                  <a:srgbClr val="2B2E3C"/>
                </a:solidFill>
                <a:latin typeface="Open Sans"/>
                <a:ea typeface="Open Sans"/>
                <a:cs typeface="Open Sans"/>
                <a:sym typeface="Open Sans"/>
              </a:rPr>
              <a:t>Vrijstelling kan bij bezwaren tegen de richting van het onderwijs. Dat gaat om geloof of levensovertuiging, niet om kwaliteit of lesmethode.</a:t>
            </a:r>
          </a:p>
        </p:txBody>
      </p:sp>
      <p:sp>
        <p:nvSpPr>
          <p:cNvPr name="TextBox 45" id="45"/>
          <p:cNvSpPr txBox="true"/>
          <p:nvPr/>
        </p:nvSpPr>
        <p:spPr>
          <a:xfrm rot="0">
            <a:off x="8178556" y="3989337"/>
            <a:ext cx="1889674" cy="237896"/>
          </a:xfrm>
          <a:prstGeom prst="rect">
            <a:avLst/>
          </a:prstGeom>
        </p:spPr>
        <p:txBody>
          <a:bodyPr anchor="t" rtlCol="false" tIns="0" lIns="0" bIns="0" rIns="0">
            <a:spAutoFit/>
          </a:bodyPr>
          <a:lstStyle/>
          <a:p>
            <a:pPr algn="l">
              <a:lnSpc>
                <a:spcPts val="1996"/>
              </a:lnSpc>
            </a:pPr>
            <a:r>
              <a:rPr lang="en-US" sz="1599">
                <a:solidFill>
                  <a:srgbClr val="2B2E3C"/>
                </a:solidFill>
                <a:latin typeface="Binate"/>
                <a:ea typeface="Binate"/>
                <a:cs typeface="Binate"/>
                <a:sym typeface="Binate"/>
              </a:rPr>
              <a:t>Artikel 6</a:t>
            </a:r>
          </a:p>
        </p:txBody>
      </p:sp>
      <p:sp>
        <p:nvSpPr>
          <p:cNvPr name="TextBox 46" id="46"/>
          <p:cNvSpPr txBox="true"/>
          <p:nvPr/>
        </p:nvSpPr>
        <p:spPr>
          <a:xfrm rot="0">
            <a:off x="8178556" y="4312958"/>
            <a:ext cx="9334652" cy="169240"/>
          </a:xfrm>
          <a:prstGeom prst="rect">
            <a:avLst/>
          </a:prstGeom>
        </p:spPr>
        <p:txBody>
          <a:bodyPr anchor="t" rtlCol="false" tIns="0" lIns="0" bIns="0" rIns="0">
            <a:spAutoFit/>
          </a:bodyPr>
          <a:lstStyle/>
          <a:p>
            <a:pPr algn="l">
              <a:lnSpc>
                <a:spcPts val="1412"/>
              </a:lnSpc>
            </a:pPr>
            <a:r>
              <a:rPr lang="en-US" sz="1100">
                <a:solidFill>
                  <a:srgbClr val="2B2E3C"/>
                </a:solidFill>
                <a:latin typeface="Open Sans"/>
                <a:ea typeface="Open Sans"/>
                <a:cs typeface="Open Sans"/>
                <a:sym typeface="Open Sans"/>
              </a:rPr>
              <a:t>Ouders moeten vrijstelling melden bij de gemeente en dit op een correcte manier doen.</a:t>
            </a:r>
          </a:p>
        </p:txBody>
      </p:sp>
      <p:sp>
        <p:nvSpPr>
          <p:cNvPr name="TextBox 47" id="47"/>
          <p:cNvSpPr txBox="true"/>
          <p:nvPr/>
        </p:nvSpPr>
        <p:spPr>
          <a:xfrm rot="0">
            <a:off x="8178556" y="5016998"/>
            <a:ext cx="1889674" cy="237896"/>
          </a:xfrm>
          <a:prstGeom prst="rect">
            <a:avLst/>
          </a:prstGeom>
        </p:spPr>
        <p:txBody>
          <a:bodyPr anchor="t" rtlCol="false" tIns="0" lIns="0" bIns="0" rIns="0">
            <a:spAutoFit/>
          </a:bodyPr>
          <a:lstStyle/>
          <a:p>
            <a:pPr algn="l">
              <a:lnSpc>
                <a:spcPts val="1996"/>
              </a:lnSpc>
            </a:pPr>
            <a:r>
              <a:rPr lang="en-US" sz="1599">
                <a:solidFill>
                  <a:srgbClr val="2B2E3C"/>
                </a:solidFill>
                <a:latin typeface="Binate"/>
                <a:ea typeface="Binate"/>
                <a:cs typeface="Binate"/>
                <a:sym typeface="Binate"/>
              </a:rPr>
              <a:t>Artikel 8</a:t>
            </a:r>
          </a:p>
        </p:txBody>
      </p:sp>
      <p:sp>
        <p:nvSpPr>
          <p:cNvPr name="TextBox 48" id="48"/>
          <p:cNvSpPr txBox="true"/>
          <p:nvPr/>
        </p:nvSpPr>
        <p:spPr>
          <a:xfrm rot="0">
            <a:off x="8178556" y="5366885"/>
            <a:ext cx="9334652" cy="398859"/>
          </a:xfrm>
          <a:prstGeom prst="rect">
            <a:avLst/>
          </a:prstGeom>
        </p:spPr>
        <p:txBody>
          <a:bodyPr anchor="t" rtlCol="false" tIns="0" lIns="0" bIns="0" rIns="0">
            <a:spAutoFit/>
          </a:bodyPr>
          <a:lstStyle/>
          <a:p>
            <a:pPr algn="l">
              <a:lnSpc>
                <a:spcPts val="1412"/>
              </a:lnSpc>
            </a:pPr>
            <a:r>
              <a:rPr lang="en-US" sz="1100">
                <a:solidFill>
                  <a:srgbClr val="2B2E3C"/>
                </a:solidFill>
                <a:latin typeface="Open Sans"/>
                <a:ea typeface="Open Sans"/>
                <a:cs typeface="Open Sans"/>
                <a:sym typeface="Open Sans"/>
              </a:rPr>
              <a:t>De melding moet verklaren dat ouders bezwaren hebben tegen scholen binnen redelijke afstand. Het gaat om geloofs- of levensovertuiging.</a:t>
            </a:r>
          </a:p>
        </p:txBody>
      </p:sp>
      <p:sp>
        <p:nvSpPr>
          <p:cNvPr name="TextBox 49" id="49"/>
          <p:cNvSpPr txBox="true"/>
          <p:nvPr/>
        </p:nvSpPr>
        <p:spPr>
          <a:xfrm rot="0">
            <a:off x="7504805" y="6239313"/>
            <a:ext cx="2804074" cy="237896"/>
          </a:xfrm>
          <a:prstGeom prst="rect">
            <a:avLst/>
          </a:prstGeom>
        </p:spPr>
        <p:txBody>
          <a:bodyPr anchor="t" rtlCol="false" tIns="0" lIns="0" bIns="0" rIns="0">
            <a:spAutoFit/>
          </a:bodyPr>
          <a:lstStyle/>
          <a:p>
            <a:pPr algn="l">
              <a:lnSpc>
                <a:spcPts val="1996"/>
              </a:lnSpc>
            </a:pPr>
            <a:r>
              <a:rPr lang="en-US" b="true" sz="1599">
                <a:solidFill>
                  <a:srgbClr val="000000"/>
                </a:solidFill>
                <a:latin typeface="Binate Bold"/>
                <a:ea typeface="Binate Bold"/>
                <a:cs typeface="Binate Bold"/>
                <a:sym typeface="Binate Bold"/>
              </a:rPr>
              <a:t>Belangrijk</a:t>
            </a:r>
          </a:p>
        </p:txBody>
      </p:sp>
      <p:sp>
        <p:nvSpPr>
          <p:cNvPr name="TextBox 50" id="50"/>
          <p:cNvSpPr txBox="true"/>
          <p:nvPr/>
        </p:nvSpPr>
        <p:spPr>
          <a:xfrm rot="0">
            <a:off x="8740531" y="6258363"/>
            <a:ext cx="8085896" cy="249631"/>
          </a:xfrm>
          <a:prstGeom prst="rect">
            <a:avLst/>
          </a:prstGeom>
        </p:spPr>
        <p:txBody>
          <a:bodyPr anchor="t" rtlCol="false" tIns="0" lIns="0" bIns="0" rIns="0">
            <a:spAutoFit/>
          </a:bodyPr>
          <a:lstStyle/>
          <a:p>
            <a:pPr algn="l">
              <a:lnSpc>
                <a:spcPts val="2054"/>
              </a:lnSpc>
            </a:pPr>
            <a:r>
              <a:rPr lang="en-US" sz="1599">
                <a:solidFill>
                  <a:srgbClr val="000000"/>
                </a:solidFill>
                <a:latin typeface="Open Sans"/>
                <a:ea typeface="Open Sans"/>
                <a:cs typeface="Open Sans"/>
                <a:sym typeface="Open Sans"/>
              </a:rPr>
              <a:t>De wet is </a:t>
            </a:r>
            <a:r>
              <a:rPr lang="en-US" b="true" sz="1599">
                <a:solidFill>
                  <a:srgbClr val="000000"/>
                </a:solidFill>
                <a:latin typeface="Open Sans Bold"/>
                <a:ea typeface="Open Sans Bold"/>
                <a:cs typeface="Open Sans Bold"/>
                <a:sym typeface="Open Sans Bold"/>
              </a:rPr>
              <a:t>niet</a:t>
            </a:r>
            <a:r>
              <a:rPr lang="en-US" sz="1599">
                <a:solidFill>
                  <a:srgbClr val="000000"/>
                </a:solidFill>
                <a:latin typeface="Open Sans"/>
                <a:ea typeface="Open Sans"/>
                <a:cs typeface="Open Sans"/>
                <a:sym typeface="Open Sans"/>
              </a:rPr>
              <a:t> gewijzigd. Artikelen 5b, 6 en 8 bestaan nog steeds.</a:t>
            </a:r>
          </a:p>
        </p:txBody>
      </p:sp>
      <p:sp>
        <p:nvSpPr>
          <p:cNvPr name="TextBox 51" id="51"/>
          <p:cNvSpPr txBox="true"/>
          <p:nvPr/>
        </p:nvSpPr>
        <p:spPr>
          <a:xfrm rot="0">
            <a:off x="7462685" y="6997751"/>
            <a:ext cx="2804074" cy="237896"/>
          </a:xfrm>
          <a:prstGeom prst="rect">
            <a:avLst/>
          </a:prstGeom>
        </p:spPr>
        <p:txBody>
          <a:bodyPr anchor="t" rtlCol="false" tIns="0" lIns="0" bIns="0" rIns="0">
            <a:spAutoFit/>
          </a:bodyPr>
          <a:lstStyle/>
          <a:p>
            <a:pPr algn="l">
              <a:lnSpc>
                <a:spcPts val="1996"/>
              </a:lnSpc>
            </a:pPr>
            <a:r>
              <a:rPr lang="en-US" b="true" sz="1599">
                <a:solidFill>
                  <a:srgbClr val="2C3F42"/>
                </a:solidFill>
                <a:latin typeface="Binate Bold"/>
                <a:ea typeface="Binate Bold"/>
                <a:cs typeface="Binate Bold"/>
                <a:sym typeface="Binate Bold"/>
              </a:rPr>
              <a:t>Bronnen</a:t>
            </a:r>
          </a:p>
        </p:txBody>
      </p:sp>
      <p:sp>
        <p:nvSpPr>
          <p:cNvPr name="TextBox 52" id="52"/>
          <p:cNvSpPr txBox="true"/>
          <p:nvPr/>
        </p:nvSpPr>
        <p:spPr>
          <a:xfrm rot="0">
            <a:off x="7462685" y="7362530"/>
            <a:ext cx="10220620" cy="2564206"/>
          </a:xfrm>
          <a:prstGeom prst="rect">
            <a:avLst/>
          </a:prstGeom>
        </p:spPr>
        <p:txBody>
          <a:bodyPr anchor="t" rtlCol="false" tIns="0" lIns="0" bIns="0" rIns="0">
            <a:spAutoFit/>
          </a:bodyPr>
          <a:lstStyle/>
          <a:p>
            <a:pPr algn="l">
              <a:lnSpc>
                <a:spcPts val="2054"/>
              </a:lnSpc>
            </a:pPr>
            <a:r>
              <a:rPr lang="en-US" b="true" sz="1599">
                <a:solidFill>
                  <a:srgbClr val="2B2E3C"/>
                </a:solidFill>
                <a:latin typeface="Open Sans Bold"/>
                <a:ea typeface="Open Sans Bold"/>
                <a:cs typeface="Open Sans Bold"/>
                <a:sym typeface="Open Sans Bold"/>
              </a:rPr>
              <a:t>Leerplichtwet 1969, artikel 2</a:t>
            </a:r>
          </a:p>
          <a:p>
            <a:pPr algn="l">
              <a:lnSpc>
                <a:spcPts val="2054"/>
              </a:lnSpc>
            </a:pPr>
            <a:r>
              <a:rPr lang="en-US" sz="1599">
                <a:solidFill>
                  <a:srgbClr val="2B2E3C"/>
                </a:solidFill>
                <a:latin typeface="Open Sans"/>
                <a:ea typeface="Open Sans"/>
                <a:cs typeface="Open Sans"/>
                <a:sym typeface="Open Sans"/>
              </a:rPr>
              <a:t>Leerplichtwet 1969, art. 2. Beschikbaar via de officiële wetstekst op wetten.overheid.nl.</a:t>
            </a:r>
          </a:p>
          <a:p>
            <a:pPr algn="l">
              <a:lnSpc>
                <a:spcPts val="2054"/>
              </a:lnSpc>
            </a:pPr>
            <a:r>
              <a:rPr lang="en-US" b="true" sz="1599">
                <a:solidFill>
                  <a:srgbClr val="2B2E3C"/>
                </a:solidFill>
                <a:latin typeface="Open Sans Bold"/>
                <a:ea typeface="Open Sans Bold"/>
                <a:cs typeface="Open Sans Bold"/>
                <a:sym typeface="Open Sans Bold"/>
              </a:rPr>
              <a:t>Leerplichtwet 1969, artikel 5b</a:t>
            </a:r>
          </a:p>
          <a:p>
            <a:pPr algn="l">
              <a:lnSpc>
                <a:spcPts val="2054"/>
              </a:lnSpc>
            </a:pPr>
            <a:r>
              <a:rPr lang="en-US" sz="1599">
                <a:solidFill>
                  <a:srgbClr val="2B2E3C"/>
                </a:solidFill>
                <a:latin typeface="Open Sans"/>
                <a:ea typeface="Open Sans"/>
                <a:cs typeface="Open Sans"/>
                <a:sym typeface="Open Sans"/>
              </a:rPr>
              <a:t>Leerplichtwet 1969, art. 5b. Beschikbaar via de officiële wetstekst op wetten.overheid.nl.</a:t>
            </a:r>
          </a:p>
          <a:p>
            <a:pPr algn="l">
              <a:lnSpc>
                <a:spcPts val="2054"/>
              </a:lnSpc>
            </a:pPr>
            <a:r>
              <a:rPr lang="en-US" b="true" sz="1599">
                <a:solidFill>
                  <a:srgbClr val="2B2E3C"/>
                </a:solidFill>
                <a:latin typeface="Open Sans Bold"/>
                <a:ea typeface="Open Sans Bold"/>
                <a:cs typeface="Open Sans Bold"/>
                <a:sym typeface="Open Sans Bold"/>
              </a:rPr>
              <a:t>Leerplichtwet 1969, artikel 6</a:t>
            </a:r>
          </a:p>
          <a:p>
            <a:pPr algn="l">
              <a:lnSpc>
                <a:spcPts val="2054"/>
              </a:lnSpc>
            </a:pPr>
            <a:r>
              <a:rPr lang="en-US" sz="1599">
                <a:solidFill>
                  <a:srgbClr val="2B2E3C"/>
                </a:solidFill>
                <a:latin typeface="Open Sans"/>
                <a:ea typeface="Open Sans"/>
                <a:cs typeface="Open Sans"/>
                <a:sym typeface="Open Sans"/>
              </a:rPr>
              <a:t>Leerplichtwet 1969, art. 6. Beschikbaar via de officiële wetstekst op wetten.overheid.nl.</a:t>
            </a:r>
          </a:p>
          <a:p>
            <a:pPr algn="l">
              <a:lnSpc>
                <a:spcPts val="2054"/>
              </a:lnSpc>
            </a:pPr>
            <a:r>
              <a:rPr lang="en-US" b="true" sz="1599">
                <a:solidFill>
                  <a:srgbClr val="2B2E3C"/>
                </a:solidFill>
                <a:latin typeface="Open Sans Bold"/>
                <a:ea typeface="Open Sans Bold"/>
                <a:cs typeface="Open Sans Bold"/>
                <a:sym typeface="Open Sans Bold"/>
              </a:rPr>
              <a:t>Leerplichtwet 1969, artikel 8</a:t>
            </a:r>
          </a:p>
          <a:p>
            <a:pPr algn="l">
              <a:lnSpc>
                <a:spcPts val="2054"/>
              </a:lnSpc>
            </a:pPr>
            <a:r>
              <a:rPr lang="en-US" sz="1599">
                <a:solidFill>
                  <a:srgbClr val="2B2E3C"/>
                </a:solidFill>
                <a:latin typeface="Open Sans"/>
                <a:ea typeface="Open Sans"/>
                <a:cs typeface="Open Sans"/>
                <a:sym typeface="Open Sans"/>
              </a:rPr>
              <a:t>Leerplichtwet 1969, art. 8. Beschikbaar via de officiële wetstekst op wetten.overheid.nl.</a:t>
            </a:r>
          </a:p>
          <a:p>
            <a:pPr algn="l">
              <a:lnSpc>
                <a:spcPts val="2054"/>
              </a:lnSpc>
            </a:pPr>
            <a:r>
              <a:rPr lang="en-US" b="true" sz="1599">
                <a:solidFill>
                  <a:srgbClr val="2B2E3C"/>
                </a:solidFill>
                <a:latin typeface="Open Sans Bold"/>
                <a:ea typeface="Open Sans Bold"/>
                <a:cs typeface="Open Sans Bold"/>
                <a:sym typeface="Open Sans Bold"/>
              </a:rPr>
              <a:t>Officiële wetgeving</a:t>
            </a:r>
          </a:p>
          <a:p>
            <a:pPr algn="l">
              <a:lnSpc>
                <a:spcPts val="2054"/>
              </a:lnSpc>
            </a:pPr>
            <a:r>
              <a:rPr lang="en-US" sz="1599" u="sng">
                <a:solidFill>
                  <a:srgbClr val="0563C1"/>
                </a:solidFill>
                <a:latin typeface="Open Sans"/>
                <a:ea typeface="Open Sans"/>
                <a:cs typeface="Open Sans"/>
                <a:sym typeface="Open Sans"/>
                <a:hlinkClick r:id="rId7" tooltip="https://wetten.overheid.nl/BWBR0002628/"/>
              </a:rPr>
              <a:t>Leerplichtwet 1969 op wetten.overheid.nl</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6058359" y="9688982"/>
            <a:ext cx="2143687" cy="512064"/>
            <a:chOff x="0" y="0"/>
            <a:chExt cx="2858249" cy="682752"/>
          </a:xfrm>
        </p:grpSpPr>
        <p:sp>
          <p:nvSpPr>
            <p:cNvPr name="Freeform 3" id="3" descr="preencoded.png">
              <a:hlinkClick r:id="rId3" tooltip="https://gamma.app/?utm_source=made-with-gamma"/>
            </p:cNvPr>
            <p:cNvSpPr/>
            <p:nvPr/>
          </p:nvSpPr>
          <p:spPr>
            <a:xfrm flipH="false" flipV="false" rot="0">
              <a:off x="0" y="0"/>
              <a:ext cx="2858262" cy="682752"/>
            </a:xfrm>
            <a:custGeom>
              <a:avLst/>
              <a:gdLst/>
              <a:ahLst/>
              <a:cxnLst/>
              <a:rect r="r" b="b" t="t" l="l"/>
              <a:pathLst>
                <a:path h="682752" w="2858262">
                  <a:moveTo>
                    <a:pt x="0" y="0"/>
                  </a:moveTo>
                  <a:lnTo>
                    <a:pt x="2858262" y="0"/>
                  </a:lnTo>
                  <a:lnTo>
                    <a:pt x="2858262" y="682752"/>
                  </a:lnTo>
                  <a:lnTo>
                    <a:pt x="0" y="682752"/>
                  </a:lnTo>
                  <a:lnTo>
                    <a:pt x="0" y="0"/>
                  </a:lnTo>
                  <a:close/>
                </a:path>
              </a:pathLst>
            </a:custGeom>
            <a:blipFill>
              <a:blip r:embed="rId4"/>
              <a:stretch>
                <a:fillRect l="0" t="0" r="0" b="0"/>
              </a:stretch>
            </a:blipFill>
          </p:spPr>
        </p:sp>
      </p:grpSp>
      <p:grpSp>
        <p:nvGrpSpPr>
          <p:cNvPr name="Group 4" id="4"/>
          <p:cNvGrpSpPr/>
          <p:nvPr/>
        </p:nvGrpSpPr>
        <p:grpSpPr>
          <a:xfrm rot="0">
            <a:off x="11430000" y="0"/>
            <a:ext cx="6858000" cy="10287000"/>
            <a:chOff x="0" y="0"/>
            <a:chExt cx="9144000" cy="13716000"/>
          </a:xfrm>
        </p:grpSpPr>
        <p:sp>
          <p:nvSpPr>
            <p:cNvPr name="Freeform 5" id="5"/>
            <p:cNvSpPr/>
            <p:nvPr/>
          </p:nvSpPr>
          <p:spPr>
            <a:xfrm flipH="false" flipV="false" rot="0">
              <a:off x="0" y="0"/>
              <a:ext cx="9144000" cy="13716000"/>
            </a:xfrm>
            <a:custGeom>
              <a:avLst/>
              <a:gdLst/>
              <a:ahLst/>
              <a:cxnLst/>
              <a:rect r="r" b="b" t="t" l="l"/>
              <a:pathLst>
                <a:path h="13716000" w="9144000">
                  <a:moveTo>
                    <a:pt x="0" y="0"/>
                  </a:moveTo>
                  <a:lnTo>
                    <a:pt x="9144000" y="0"/>
                  </a:lnTo>
                  <a:lnTo>
                    <a:pt x="9144000" y="13716000"/>
                  </a:lnTo>
                  <a:lnTo>
                    <a:pt x="0" y="13716000"/>
                  </a:lnTo>
                  <a:lnTo>
                    <a:pt x="0" y="0"/>
                  </a:lnTo>
                  <a:close/>
                </a:path>
              </a:pathLst>
            </a:custGeom>
            <a:blipFill>
              <a:blip r:embed="rId5"/>
              <a:stretch>
                <a:fillRect l="-59792" t="0" r="-65348" b="0"/>
              </a:stretch>
            </a:blipFill>
          </p:spPr>
        </p:sp>
      </p:grpSp>
      <p:grpSp>
        <p:nvGrpSpPr>
          <p:cNvPr name="Group 6" id="6"/>
          <p:cNvGrpSpPr/>
          <p:nvPr/>
        </p:nvGrpSpPr>
        <p:grpSpPr>
          <a:xfrm rot="0">
            <a:off x="750246" y="3389109"/>
            <a:ext cx="4901508" cy="592779"/>
            <a:chOff x="0" y="0"/>
            <a:chExt cx="6535344" cy="790372"/>
          </a:xfrm>
        </p:grpSpPr>
        <p:sp>
          <p:nvSpPr>
            <p:cNvPr name="Freeform 7" id="7"/>
            <p:cNvSpPr/>
            <p:nvPr/>
          </p:nvSpPr>
          <p:spPr>
            <a:xfrm flipH="false" flipV="false" rot="0">
              <a:off x="0" y="0"/>
              <a:ext cx="6535420" cy="790367"/>
            </a:xfrm>
            <a:custGeom>
              <a:avLst/>
              <a:gdLst/>
              <a:ahLst/>
              <a:cxnLst/>
              <a:rect r="r" b="b" t="t" l="l"/>
              <a:pathLst>
                <a:path h="790367" w="6535420">
                  <a:moveTo>
                    <a:pt x="0" y="39743"/>
                  </a:moveTo>
                  <a:cubicBezTo>
                    <a:pt x="0" y="17763"/>
                    <a:pt x="48133" y="0"/>
                    <a:pt x="107696" y="0"/>
                  </a:cubicBezTo>
                  <a:lnTo>
                    <a:pt x="6427724" y="0"/>
                  </a:lnTo>
                  <a:cubicBezTo>
                    <a:pt x="6487160" y="0"/>
                    <a:pt x="6535420" y="17763"/>
                    <a:pt x="6535420" y="39743"/>
                  </a:cubicBezTo>
                  <a:lnTo>
                    <a:pt x="6535420" y="750624"/>
                  </a:lnTo>
                  <a:cubicBezTo>
                    <a:pt x="6535420" y="772558"/>
                    <a:pt x="6487287" y="790367"/>
                    <a:pt x="6427724" y="790367"/>
                  </a:cubicBezTo>
                  <a:lnTo>
                    <a:pt x="107696" y="790367"/>
                  </a:lnTo>
                  <a:cubicBezTo>
                    <a:pt x="48260" y="790367"/>
                    <a:pt x="0" y="772604"/>
                    <a:pt x="0" y="750624"/>
                  </a:cubicBezTo>
                  <a:close/>
                </a:path>
              </a:pathLst>
            </a:custGeom>
            <a:solidFill>
              <a:srgbClr val="63A474"/>
            </a:solidFill>
            <a:ln w="19050" cap="sq">
              <a:solidFill>
                <a:srgbClr val="E2C8B5"/>
              </a:solidFill>
              <a:prstDash val="solid"/>
              <a:miter/>
            </a:ln>
          </p:spPr>
        </p:sp>
      </p:grpSp>
      <p:grpSp>
        <p:nvGrpSpPr>
          <p:cNvPr name="Group 8" id="8"/>
          <p:cNvGrpSpPr/>
          <p:nvPr/>
        </p:nvGrpSpPr>
        <p:grpSpPr>
          <a:xfrm rot="0">
            <a:off x="5768588" y="3398634"/>
            <a:ext cx="4901651" cy="583254"/>
            <a:chOff x="0" y="0"/>
            <a:chExt cx="6535534" cy="777672"/>
          </a:xfrm>
        </p:grpSpPr>
        <p:sp>
          <p:nvSpPr>
            <p:cNvPr name="Freeform 9" id="9"/>
            <p:cNvSpPr/>
            <p:nvPr/>
          </p:nvSpPr>
          <p:spPr>
            <a:xfrm flipH="false" flipV="false" rot="0">
              <a:off x="0" y="0"/>
              <a:ext cx="6535547" cy="777667"/>
            </a:xfrm>
            <a:custGeom>
              <a:avLst/>
              <a:gdLst/>
              <a:ahLst/>
              <a:cxnLst/>
              <a:rect r="r" b="b" t="t" l="l"/>
              <a:pathLst>
                <a:path h="777667" w="6535547">
                  <a:moveTo>
                    <a:pt x="0" y="39105"/>
                  </a:moveTo>
                  <a:cubicBezTo>
                    <a:pt x="0" y="17477"/>
                    <a:pt x="48133" y="0"/>
                    <a:pt x="107696" y="0"/>
                  </a:cubicBezTo>
                  <a:lnTo>
                    <a:pt x="6427851" y="0"/>
                  </a:lnTo>
                  <a:cubicBezTo>
                    <a:pt x="6487287" y="0"/>
                    <a:pt x="6535547" y="17477"/>
                    <a:pt x="6535547" y="39105"/>
                  </a:cubicBezTo>
                  <a:lnTo>
                    <a:pt x="6535547" y="738562"/>
                  </a:lnTo>
                  <a:cubicBezTo>
                    <a:pt x="6535547" y="760144"/>
                    <a:pt x="6487414" y="777667"/>
                    <a:pt x="6427851" y="777667"/>
                  </a:cubicBezTo>
                  <a:lnTo>
                    <a:pt x="107696" y="777667"/>
                  </a:lnTo>
                  <a:cubicBezTo>
                    <a:pt x="48260" y="777667"/>
                    <a:pt x="0" y="760190"/>
                    <a:pt x="0" y="738562"/>
                  </a:cubicBezTo>
                  <a:close/>
                </a:path>
              </a:pathLst>
            </a:custGeom>
            <a:solidFill>
              <a:srgbClr val="63A474"/>
            </a:solidFill>
            <a:ln w="19050" cap="sq">
              <a:solidFill>
                <a:srgbClr val="E2C8B5"/>
              </a:solidFill>
              <a:prstDash val="solid"/>
              <a:miter/>
            </a:ln>
          </p:spPr>
        </p:sp>
      </p:grpSp>
      <p:grpSp>
        <p:nvGrpSpPr>
          <p:cNvPr name="Group 10" id="10"/>
          <p:cNvGrpSpPr/>
          <p:nvPr/>
        </p:nvGrpSpPr>
        <p:grpSpPr>
          <a:xfrm rot="0">
            <a:off x="750246" y="5404109"/>
            <a:ext cx="9929517" cy="549554"/>
            <a:chOff x="0" y="0"/>
            <a:chExt cx="13239356" cy="732739"/>
          </a:xfrm>
        </p:grpSpPr>
        <p:sp>
          <p:nvSpPr>
            <p:cNvPr name="Freeform 11" id="11"/>
            <p:cNvSpPr/>
            <p:nvPr/>
          </p:nvSpPr>
          <p:spPr>
            <a:xfrm flipH="false" flipV="false" rot="0">
              <a:off x="0" y="0"/>
              <a:ext cx="13239369" cy="732815"/>
            </a:xfrm>
            <a:custGeom>
              <a:avLst/>
              <a:gdLst/>
              <a:ahLst/>
              <a:cxnLst/>
              <a:rect r="r" b="b" t="t" l="l"/>
              <a:pathLst>
                <a:path h="732815" w="13239369">
                  <a:moveTo>
                    <a:pt x="0" y="44334"/>
                  </a:moveTo>
                  <a:cubicBezTo>
                    <a:pt x="0" y="19820"/>
                    <a:pt x="48260" y="0"/>
                    <a:pt x="107950" y="0"/>
                  </a:cubicBezTo>
                  <a:lnTo>
                    <a:pt x="13131419" y="0"/>
                  </a:lnTo>
                  <a:cubicBezTo>
                    <a:pt x="13190982" y="0"/>
                    <a:pt x="13239369" y="19820"/>
                    <a:pt x="13239369" y="44334"/>
                  </a:cubicBezTo>
                  <a:lnTo>
                    <a:pt x="13239369" y="688436"/>
                  </a:lnTo>
                  <a:cubicBezTo>
                    <a:pt x="13239369" y="712898"/>
                    <a:pt x="13191108" y="732815"/>
                    <a:pt x="13131419" y="732815"/>
                  </a:cubicBezTo>
                  <a:lnTo>
                    <a:pt x="107950" y="732815"/>
                  </a:lnTo>
                  <a:cubicBezTo>
                    <a:pt x="48387" y="732815"/>
                    <a:pt x="0" y="712950"/>
                    <a:pt x="0" y="688436"/>
                  </a:cubicBezTo>
                  <a:close/>
                </a:path>
              </a:pathLst>
            </a:custGeom>
            <a:solidFill>
              <a:srgbClr val="D1ACA0"/>
            </a:solidFill>
            <a:ln w="19050" cap="sq">
              <a:solidFill>
                <a:srgbClr val="E2C8B5"/>
              </a:solidFill>
              <a:prstDash val="solid"/>
              <a:miter/>
            </a:ln>
          </p:spPr>
        </p:sp>
      </p:grpSp>
      <p:sp>
        <p:nvSpPr>
          <p:cNvPr name="Freeform 12" id="12">
            <a:hlinkClick r:id="rId7" tooltip="https://www.hogeraad.nl/actueel/nieuwsoverzicht/2026/april/hoge-raad-leerplichtvrijstelling-openbaar-onderwijs-alleen/"/>
          </p:cNvPr>
          <p:cNvSpPr/>
          <p:nvPr/>
        </p:nvSpPr>
        <p:spPr>
          <a:xfrm flipH="false" flipV="false" rot="0">
            <a:off x="750246" y="6936867"/>
            <a:ext cx="9919992" cy="3161998"/>
          </a:xfrm>
          <a:custGeom>
            <a:avLst/>
            <a:gdLst/>
            <a:ahLst/>
            <a:cxnLst/>
            <a:rect r="r" b="b" t="t" l="l"/>
            <a:pathLst>
              <a:path h="3161998" w="9919992">
                <a:moveTo>
                  <a:pt x="0" y="0"/>
                </a:moveTo>
                <a:lnTo>
                  <a:pt x="9919992" y="0"/>
                </a:lnTo>
                <a:lnTo>
                  <a:pt x="9919992" y="3161997"/>
                </a:lnTo>
                <a:lnTo>
                  <a:pt x="0" y="3161997"/>
                </a:lnTo>
                <a:lnTo>
                  <a:pt x="0" y="0"/>
                </a:lnTo>
                <a:close/>
              </a:path>
            </a:pathLst>
          </a:custGeom>
          <a:blipFill>
            <a:blip r:embed="rId6"/>
            <a:stretch>
              <a:fillRect l="0" t="0" r="0" b="0"/>
            </a:stretch>
          </a:blipFill>
        </p:spPr>
      </p:sp>
      <p:sp>
        <p:nvSpPr>
          <p:cNvPr name="TextBox 13" id="13"/>
          <p:cNvSpPr txBox="true"/>
          <p:nvPr/>
        </p:nvSpPr>
        <p:spPr>
          <a:xfrm rot="0">
            <a:off x="759771" y="560337"/>
            <a:ext cx="9910467" cy="540639"/>
          </a:xfrm>
          <a:prstGeom prst="rect">
            <a:avLst/>
          </a:prstGeom>
        </p:spPr>
        <p:txBody>
          <a:bodyPr anchor="t" rtlCol="false" tIns="0" lIns="0" bIns="0" rIns="0">
            <a:spAutoFit/>
          </a:bodyPr>
          <a:lstStyle/>
          <a:p>
            <a:pPr algn="l">
              <a:lnSpc>
                <a:spcPts val="4367"/>
              </a:lnSpc>
            </a:pPr>
            <a:r>
              <a:rPr lang="en-US" b="true" sz="3499">
                <a:solidFill>
                  <a:srgbClr val="CC7BCC"/>
                </a:solidFill>
                <a:latin typeface="Binate Bold"/>
                <a:ea typeface="Binate Bold"/>
                <a:cs typeface="Binate Bold"/>
                <a:sym typeface="Binate Bold"/>
              </a:rPr>
              <a:t>De uitspraak van de Hoge Raad </a:t>
            </a:r>
          </a:p>
        </p:txBody>
      </p:sp>
      <p:sp>
        <p:nvSpPr>
          <p:cNvPr name="TextBox 14" id="14"/>
          <p:cNvSpPr txBox="true"/>
          <p:nvPr/>
        </p:nvSpPr>
        <p:spPr>
          <a:xfrm rot="0">
            <a:off x="759771" y="1198797"/>
            <a:ext cx="4195762" cy="311658"/>
          </a:xfrm>
          <a:prstGeom prst="rect">
            <a:avLst/>
          </a:prstGeom>
        </p:spPr>
        <p:txBody>
          <a:bodyPr anchor="t" rtlCol="false" tIns="0" lIns="0" bIns="0" rIns="0">
            <a:spAutoFit/>
          </a:bodyPr>
          <a:lstStyle/>
          <a:p>
            <a:pPr algn="l">
              <a:lnSpc>
                <a:spcPts val="2495"/>
              </a:lnSpc>
            </a:pPr>
            <a:r>
              <a:rPr lang="en-US" sz="1999">
                <a:solidFill>
                  <a:srgbClr val="2C3F42"/>
                </a:solidFill>
                <a:latin typeface="Binate"/>
                <a:ea typeface="Binate"/>
                <a:cs typeface="Binate"/>
                <a:sym typeface="Binate"/>
              </a:rPr>
              <a:t>Wat gebeurde er op 21 april 2026?</a:t>
            </a:r>
          </a:p>
        </p:txBody>
      </p:sp>
      <p:sp>
        <p:nvSpPr>
          <p:cNvPr name="TextBox 15" id="15"/>
          <p:cNvSpPr txBox="true"/>
          <p:nvPr/>
        </p:nvSpPr>
        <p:spPr>
          <a:xfrm rot="0">
            <a:off x="759771" y="1973151"/>
            <a:ext cx="9910467" cy="1127684"/>
          </a:xfrm>
          <a:prstGeom prst="rect">
            <a:avLst/>
          </a:prstGeom>
        </p:spPr>
        <p:txBody>
          <a:bodyPr anchor="t" rtlCol="false" tIns="0" lIns="0" bIns="0" rIns="0">
            <a:spAutoFit/>
          </a:bodyPr>
          <a:lstStyle/>
          <a:p>
            <a:pPr algn="l">
              <a:lnSpc>
                <a:spcPts val="2265"/>
              </a:lnSpc>
            </a:pPr>
            <a:r>
              <a:rPr lang="en-US" sz="1599">
                <a:solidFill>
                  <a:srgbClr val="2B2E3C"/>
                </a:solidFill>
                <a:latin typeface="Open Sans"/>
                <a:ea typeface="Open Sans"/>
                <a:cs typeface="Open Sans"/>
                <a:sym typeface="Open Sans"/>
              </a:rPr>
              <a:t>Op 21 april 2026 deed de Hoge Raad uitspraak in een strafzaak over artikel 5b. Daarna ontstond veel onrust: gemeenten reageerden anders, media schreven erover en juristen sloegen alarm.</a:t>
            </a:r>
          </a:p>
          <a:p>
            <a:pPr algn="l">
              <a:lnSpc>
                <a:spcPts val="2265"/>
              </a:lnSpc>
            </a:pPr>
            <a:r>
              <a:rPr lang="en-US" b="true" sz="1599">
                <a:solidFill>
                  <a:srgbClr val="2B2E3C"/>
                </a:solidFill>
                <a:latin typeface="Open Sans Bold"/>
                <a:ea typeface="Open Sans Bold"/>
                <a:cs typeface="Open Sans Bold"/>
                <a:sym typeface="Open Sans Bold"/>
              </a:rPr>
              <a:t>Belangrijk:</a:t>
            </a:r>
            <a:r>
              <a:rPr lang="en-US" sz="1599">
                <a:solidFill>
                  <a:srgbClr val="2B2E3C"/>
                </a:solidFill>
                <a:latin typeface="Open Sans"/>
                <a:ea typeface="Open Sans"/>
                <a:cs typeface="Open Sans"/>
                <a:sym typeface="Open Sans"/>
              </a:rPr>
              <a:t> de Hoge Raad maakte geen nieuwe wet. Juristen vinden wel dat de uitspraak invloed heeft op interpretatie, uitvoering en het handelen van gemeenten.</a:t>
            </a:r>
          </a:p>
        </p:txBody>
      </p:sp>
      <p:sp>
        <p:nvSpPr>
          <p:cNvPr name="TextBox 16" id="16"/>
          <p:cNvSpPr txBox="true"/>
          <p:nvPr/>
        </p:nvSpPr>
        <p:spPr>
          <a:xfrm rot="0">
            <a:off x="959196" y="3533823"/>
            <a:ext cx="1577578" cy="274777"/>
          </a:xfrm>
          <a:prstGeom prst="rect">
            <a:avLst/>
          </a:prstGeom>
        </p:spPr>
        <p:txBody>
          <a:bodyPr anchor="t" rtlCol="false" tIns="0" lIns="0" bIns="0" rIns="0">
            <a:spAutoFit/>
          </a:bodyPr>
          <a:lstStyle/>
          <a:p>
            <a:pPr algn="l">
              <a:lnSpc>
                <a:spcPts val="2246"/>
              </a:lnSpc>
            </a:pPr>
            <a:r>
              <a:rPr lang="en-US" b="true" sz="1800">
                <a:solidFill>
                  <a:srgbClr val="2B2E3C"/>
                </a:solidFill>
                <a:latin typeface="Binate Bold"/>
                <a:ea typeface="Binate Bold"/>
                <a:cs typeface="Binate Bold"/>
                <a:sym typeface="Binate Bold"/>
              </a:rPr>
              <a:t>Trias Politica</a:t>
            </a:r>
          </a:p>
        </p:txBody>
      </p:sp>
      <p:grpSp>
        <p:nvGrpSpPr>
          <p:cNvPr name="Group 17" id="17"/>
          <p:cNvGrpSpPr/>
          <p:nvPr/>
        </p:nvGrpSpPr>
        <p:grpSpPr>
          <a:xfrm rot="0">
            <a:off x="750246" y="3961000"/>
            <a:ext cx="4901508" cy="1195459"/>
            <a:chOff x="0" y="0"/>
            <a:chExt cx="6535344" cy="1593945"/>
          </a:xfrm>
        </p:grpSpPr>
        <p:sp>
          <p:nvSpPr>
            <p:cNvPr name="Freeform 18" id="18"/>
            <p:cNvSpPr/>
            <p:nvPr/>
          </p:nvSpPr>
          <p:spPr>
            <a:xfrm flipH="false" flipV="false" rot="0">
              <a:off x="0" y="0"/>
              <a:ext cx="6535394" cy="1593983"/>
            </a:xfrm>
            <a:custGeom>
              <a:avLst/>
              <a:gdLst/>
              <a:ahLst/>
              <a:cxnLst/>
              <a:rect r="r" b="b" t="t" l="l"/>
              <a:pathLst>
                <a:path h="1593983" w="6535394">
                  <a:moveTo>
                    <a:pt x="0" y="153544"/>
                  </a:moveTo>
                  <a:cubicBezTo>
                    <a:pt x="0" y="68776"/>
                    <a:pt x="41470" y="0"/>
                    <a:pt x="92582" y="0"/>
                  </a:cubicBezTo>
                  <a:lnTo>
                    <a:pt x="6442787" y="0"/>
                  </a:lnTo>
                  <a:cubicBezTo>
                    <a:pt x="6493899" y="0"/>
                    <a:pt x="6535394" y="68776"/>
                    <a:pt x="6535394" y="153544"/>
                  </a:cubicBezTo>
                  <a:lnTo>
                    <a:pt x="6535394" y="1440432"/>
                  </a:lnTo>
                  <a:cubicBezTo>
                    <a:pt x="6535394" y="1525201"/>
                    <a:pt x="6493899" y="1593983"/>
                    <a:pt x="6442787" y="1593983"/>
                  </a:cubicBezTo>
                  <a:lnTo>
                    <a:pt x="92582" y="1593983"/>
                  </a:lnTo>
                  <a:cubicBezTo>
                    <a:pt x="41470" y="1593983"/>
                    <a:pt x="0" y="1525201"/>
                    <a:pt x="0" y="1440432"/>
                  </a:cubicBezTo>
                  <a:close/>
                </a:path>
              </a:pathLst>
            </a:custGeom>
            <a:solidFill>
              <a:srgbClr val="FFF8F0"/>
            </a:solidFill>
            <a:ln w="28550" cap="sq">
              <a:solidFill>
                <a:srgbClr val="E2C8B5"/>
              </a:solidFill>
              <a:prstDash val="solid"/>
              <a:miter/>
            </a:ln>
          </p:spPr>
        </p:sp>
      </p:grpSp>
      <p:sp>
        <p:nvSpPr>
          <p:cNvPr name="TextBox 19" id="19"/>
          <p:cNvSpPr txBox="true"/>
          <p:nvPr/>
        </p:nvSpPr>
        <p:spPr>
          <a:xfrm rot="0">
            <a:off x="959196" y="4057350"/>
            <a:ext cx="4483598" cy="1175385"/>
          </a:xfrm>
          <a:prstGeom prst="rect">
            <a:avLst/>
          </a:prstGeom>
        </p:spPr>
        <p:txBody>
          <a:bodyPr anchor="t" rtlCol="false" tIns="0" lIns="0" bIns="0" rIns="0">
            <a:spAutoFit/>
          </a:bodyPr>
          <a:lstStyle/>
          <a:p>
            <a:pPr algn="l">
              <a:lnSpc>
                <a:spcPts val="1982"/>
              </a:lnSpc>
            </a:pPr>
            <a:r>
              <a:rPr lang="en-US" sz="1400">
                <a:solidFill>
                  <a:srgbClr val="2B2E3C"/>
                </a:solidFill>
                <a:latin typeface="Open Sans"/>
                <a:ea typeface="Open Sans"/>
                <a:cs typeface="Open Sans"/>
                <a:sym typeface="Open Sans"/>
              </a:rPr>
              <a:t>In Nederland hebben rechters, politici en gemeenten allemaal hun eigen taak. Veel j</a:t>
            </a:r>
            <a:r>
              <a:rPr lang="en-US" sz="1400">
                <a:solidFill>
                  <a:srgbClr val="2B2E3C"/>
                </a:solidFill>
                <a:latin typeface="Open Sans"/>
                <a:ea typeface="Open Sans"/>
                <a:cs typeface="Open Sans"/>
                <a:sym typeface="Open Sans"/>
              </a:rPr>
              <a:t>uristen vinden nu dat gemeenten te snel handelen alsof de wet al veranderd is, terwijl dat officieel nog niet zo is.</a:t>
            </a:r>
          </a:p>
          <a:p>
            <a:pPr algn="l">
              <a:lnSpc>
                <a:spcPts val="1557"/>
              </a:lnSpc>
            </a:pPr>
          </a:p>
        </p:txBody>
      </p:sp>
      <p:sp>
        <p:nvSpPr>
          <p:cNvPr name="TextBox 20" id="20"/>
          <p:cNvSpPr txBox="true"/>
          <p:nvPr/>
        </p:nvSpPr>
        <p:spPr>
          <a:xfrm rot="0">
            <a:off x="5987063" y="3533823"/>
            <a:ext cx="3880723" cy="274777"/>
          </a:xfrm>
          <a:prstGeom prst="rect">
            <a:avLst/>
          </a:prstGeom>
        </p:spPr>
        <p:txBody>
          <a:bodyPr anchor="t" rtlCol="false" tIns="0" lIns="0" bIns="0" rIns="0">
            <a:spAutoFit/>
          </a:bodyPr>
          <a:lstStyle/>
          <a:p>
            <a:pPr algn="l">
              <a:lnSpc>
                <a:spcPts val="2246"/>
              </a:lnSpc>
            </a:pPr>
            <a:r>
              <a:rPr lang="en-US" b="true" sz="1800">
                <a:solidFill>
                  <a:srgbClr val="2B2E3C"/>
                </a:solidFill>
                <a:latin typeface="Binate Bold"/>
                <a:ea typeface="Binate Bold"/>
                <a:cs typeface="Binate Bold"/>
                <a:sym typeface="Binate Bold"/>
              </a:rPr>
              <a:t>Spanning tussen rechtsgebieden</a:t>
            </a:r>
          </a:p>
        </p:txBody>
      </p:sp>
      <p:grpSp>
        <p:nvGrpSpPr>
          <p:cNvPr name="Group 21" id="21"/>
          <p:cNvGrpSpPr/>
          <p:nvPr/>
        </p:nvGrpSpPr>
        <p:grpSpPr>
          <a:xfrm rot="0">
            <a:off x="5778256" y="3951475"/>
            <a:ext cx="4901508" cy="1195459"/>
            <a:chOff x="0" y="0"/>
            <a:chExt cx="6535344" cy="1593945"/>
          </a:xfrm>
        </p:grpSpPr>
        <p:sp>
          <p:nvSpPr>
            <p:cNvPr name="Freeform 22" id="22"/>
            <p:cNvSpPr/>
            <p:nvPr/>
          </p:nvSpPr>
          <p:spPr>
            <a:xfrm flipH="false" flipV="false" rot="0">
              <a:off x="0" y="0"/>
              <a:ext cx="6535394" cy="1593983"/>
            </a:xfrm>
            <a:custGeom>
              <a:avLst/>
              <a:gdLst/>
              <a:ahLst/>
              <a:cxnLst/>
              <a:rect r="r" b="b" t="t" l="l"/>
              <a:pathLst>
                <a:path h="1593983" w="6535394">
                  <a:moveTo>
                    <a:pt x="0" y="153544"/>
                  </a:moveTo>
                  <a:cubicBezTo>
                    <a:pt x="0" y="68776"/>
                    <a:pt x="41470" y="0"/>
                    <a:pt x="92582" y="0"/>
                  </a:cubicBezTo>
                  <a:lnTo>
                    <a:pt x="6442787" y="0"/>
                  </a:lnTo>
                  <a:cubicBezTo>
                    <a:pt x="6493899" y="0"/>
                    <a:pt x="6535394" y="68776"/>
                    <a:pt x="6535394" y="153544"/>
                  </a:cubicBezTo>
                  <a:lnTo>
                    <a:pt x="6535394" y="1440432"/>
                  </a:lnTo>
                  <a:cubicBezTo>
                    <a:pt x="6535394" y="1525201"/>
                    <a:pt x="6493899" y="1593983"/>
                    <a:pt x="6442787" y="1593983"/>
                  </a:cubicBezTo>
                  <a:lnTo>
                    <a:pt x="92582" y="1593983"/>
                  </a:lnTo>
                  <a:cubicBezTo>
                    <a:pt x="41470" y="1593983"/>
                    <a:pt x="0" y="1525201"/>
                    <a:pt x="0" y="1440432"/>
                  </a:cubicBezTo>
                  <a:close/>
                </a:path>
              </a:pathLst>
            </a:custGeom>
            <a:solidFill>
              <a:srgbClr val="FFF8F0"/>
            </a:solidFill>
            <a:ln w="28550" cap="sq">
              <a:solidFill>
                <a:srgbClr val="E2C8B5"/>
              </a:solidFill>
              <a:prstDash val="solid"/>
              <a:miter/>
            </a:ln>
          </p:spPr>
        </p:sp>
      </p:grpSp>
      <p:sp>
        <p:nvSpPr>
          <p:cNvPr name="TextBox 23" id="23"/>
          <p:cNvSpPr txBox="true"/>
          <p:nvPr/>
        </p:nvSpPr>
        <p:spPr>
          <a:xfrm rot="0">
            <a:off x="5977547" y="4057350"/>
            <a:ext cx="4483741" cy="980770"/>
          </a:xfrm>
          <a:prstGeom prst="rect">
            <a:avLst/>
          </a:prstGeom>
        </p:spPr>
        <p:txBody>
          <a:bodyPr anchor="t" rtlCol="false" tIns="0" lIns="0" bIns="0" rIns="0">
            <a:spAutoFit/>
          </a:bodyPr>
          <a:lstStyle/>
          <a:p>
            <a:pPr algn="l">
              <a:lnSpc>
                <a:spcPts val="1982"/>
              </a:lnSpc>
            </a:pPr>
            <a:r>
              <a:rPr lang="en-US" sz="1400">
                <a:solidFill>
                  <a:srgbClr val="2B2E3C"/>
                </a:solidFill>
                <a:latin typeface="Open Sans"/>
                <a:ea typeface="Open Sans"/>
                <a:cs typeface="Open Sans"/>
                <a:sym typeface="Open Sans"/>
              </a:rPr>
              <a:t>Er ontstaat nu verwarring tussen wat de rechter heeft gezegd, wat gemeenten daarmee doen en wat er daadwerkelijk in de wet staat. Daardoor reageren gemeenten momenteel heel verschillend.</a:t>
            </a:r>
          </a:p>
        </p:txBody>
      </p:sp>
      <p:sp>
        <p:nvSpPr>
          <p:cNvPr name="TextBox 24" id="24"/>
          <p:cNvSpPr txBox="true"/>
          <p:nvPr/>
        </p:nvSpPr>
        <p:spPr>
          <a:xfrm rot="0">
            <a:off x="959196" y="5539388"/>
            <a:ext cx="4072771" cy="274777"/>
          </a:xfrm>
          <a:prstGeom prst="rect">
            <a:avLst/>
          </a:prstGeom>
        </p:spPr>
        <p:txBody>
          <a:bodyPr anchor="t" rtlCol="false" tIns="0" lIns="0" bIns="0" rIns="0">
            <a:spAutoFit/>
          </a:bodyPr>
          <a:lstStyle/>
          <a:p>
            <a:pPr algn="l">
              <a:lnSpc>
                <a:spcPts val="2246"/>
              </a:lnSpc>
            </a:pPr>
            <a:r>
              <a:rPr lang="en-US" b="true" sz="1800">
                <a:solidFill>
                  <a:srgbClr val="2B2E3C"/>
                </a:solidFill>
                <a:latin typeface="Binate Bold"/>
                <a:ea typeface="Binate Bold"/>
                <a:cs typeface="Binate Bold"/>
                <a:sym typeface="Binate Bold"/>
              </a:rPr>
              <a:t>Vergelijking met toeslagenaffaire</a:t>
            </a:r>
          </a:p>
        </p:txBody>
      </p:sp>
      <p:sp>
        <p:nvSpPr>
          <p:cNvPr name="TextBox 25" id="25"/>
          <p:cNvSpPr txBox="true"/>
          <p:nvPr/>
        </p:nvSpPr>
        <p:spPr>
          <a:xfrm rot="0">
            <a:off x="895950" y="6067963"/>
            <a:ext cx="9511608" cy="556184"/>
          </a:xfrm>
          <a:prstGeom prst="rect">
            <a:avLst/>
          </a:prstGeom>
        </p:spPr>
        <p:txBody>
          <a:bodyPr anchor="t" rtlCol="false" tIns="0" lIns="0" bIns="0" rIns="0">
            <a:spAutoFit/>
          </a:bodyPr>
          <a:lstStyle/>
          <a:p>
            <a:pPr algn="l">
              <a:lnSpc>
                <a:spcPts val="2265"/>
              </a:lnSpc>
            </a:pPr>
            <a:r>
              <a:rPr lang="en-US" sz="1599">
                <a:solidFill>
                  <a:srgbClr val="2B2E3C"/>
                </a:solidFill>
                <a:latin typeface="Open Sans"/>
                <a:ea typeface="Open Sans"/>
                <a:cs typeface="Open Sans"/>
                <a:sym typeface="Open Sans"/>
              </a:rPr>
              <a:t>Sommige juristen zien parallellen: wantrouwen richting ouders, vooruitlopen op beleid, verschillen tussen gemeenten en machteloosheid bij ouders.</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6058359" y="9688982"/>
            <a:ext cx="2143687" cy="512064"/>
            <a:chOff x="0" y="0"/>
            <a:chExt cx="2858249" cy="682752"/>
          </a:xfrm>
        </p:grpSpPr>
        <p:sp>
          <p:nvSpPr>
            <p:cNvPr name="Freeform 3" id="3" descr="preencoded.png">
              <a:hlinkClick r:id="rId3" tooltip="https://gamma.app/?utm_source=made-with-gamma"/>
            </p:cNvPr>
            <p:cNvSpPr/>
            <p:nvPr/>
          </p:nvSpPr>
          <p:spPr>
            <a:xfrm flipH="false" flipV="false" rot="0">
              <a:off x="0" y="0"/>
              <a:ext cx="2858262" cy="682752"/>
            </a:xfrm>
            <a:custGeom>
              <a:avLst/>
              <a:gdLst/>
              <a:ahLst/>
              <a:cxnLst/>
              <a:rect r="r" b="b" t="t" l="l"/>
              <a:pathLst>
                <a:path h="682752" w="2858262">
                  <a:moveTo>
                    <a:pt x="0" y="0"/>
                  </a:moveTo>
                  <a:lnTo>
                    <a:pt x="2858262" y="0"/>
                  </a:lnTo>
                  <a:lnTo>
                    <a:pt x="2858262" y="682752"/>
                  </a:lnTo>
                  <a:lnTo>
                    <a:pt x="0" y="682752"/>
                  </a:lnTo>
                  <a:lnTo>
                    <a:pt x="0" y="0"/>
                  </a:lnTo>
                  <a:close/>
                </a:path>
              </a:pathLst>
            </a:custGeom>
            <a:blipFill>
              <a:blip r:embed="rId4"/>
              <a:stretch>
                <a:fillRect l="0" t="0" r="0" b="0"/>
              </a:stretch>
            </a:blipFill>
          </p:spPr>
        </p:sp>
      </p:grpSp>
      <p:grpSp>
        <p:nvGrpSpPr>
          <p:cNvPr name="Group 4" id="4"/>
          <p:cNvGrpSpPr/>
          <p:nvPr/>
        </p:nvGrpSpPr>
        <p:grpSpPr>
          <a:xfrm rot="0">
            <a:off x="11430000" y="0"/>
            <a:ext cx="6858000" cy="10287000"/>
            <a:chOff x="0" y="0"/>
            <a:chExt cx="9144000" cy="13716000"/>
          </a:xfrm>
        </p:grpSpPr>
        <p:sp>
          <p:nvSpPr>
            <p:cNvPr name="Freeform 5" id="5"/>
            <p:cNvSpPr/>
            <p:nvPr/>
          </p:nvSpPr>
          <p:spPr>
            <a:xfrm flipH="true" flipV="false" rot="0">
              <a:off x="0" y="0"/>
              <a:ext cx="9144000" cy="13716000"/>
            </a:xfrm>
            <a:custGeom>
              <a:avLst/>
              <a:gdLst/>
              <a:ahLst/>
              <a:cxnLst/>
              <a:rect r="r" b="b" t="t" l="l"/>
              <a:pathLst>
                <a:path h="13716000" w="9144000">
                  <a:moveTo>
                    <a:pt x="9144000" y="0"/>
                  </a:moveTo>
                  <a:lnTo>
                    <a:pt x="0" y="0"/>
                  </a:lnTo>
                  <a:lnTo>
                    <a:pt x="0" y="13716000"/>
                  </a:lnTo>
                  <a:lnTo>
                    <a:pt x="9144000" y="13716000"/>
                  </a:lnTo>
                  <a:lnTo>
                    <a:pt x="9144000" y="0"/>
                  </a:lnTo>
                  <a:close/>
                </a:path>
              </a:pathLst>
            </a:custGeom>
            <a:blipFill>
              <a:blip r:embed="rId5"/>
              <a:stretch>
                <a:fillRect l="-41976" t="0" r="-82742" b="0"/>
              </a:stretch>
            </a:blipFill>
          </p:spPr>
        </p:sp>
      </p:grpSp>
      <p:sp>
        <p:nvSpPr>
          <p:cNvPr name="TextBox 6" id="6"/>
          <p:cNvSpPr txBox="true"/>
          <p:nvPr/>
        </p:nvSpPr>
        <p:spPr>
          <a:xfrm rot="0">
            <a:off x="852783" y="607514"/>
            <a:ext cx="7796808" cy="540639"/>
          </a:xfrm>
          <a:prstGeom prst="rect">
            <a:avLst/>
          </a:prstGeom>
        </p:spPr>
        <p:txBody>
          <a:bodyPr anchor="t" rtlCol="false" tIns="0" lIns="0" bIns="0" rIns="0">
            <a:spAutoFit/>
          </a:bodyPr>
          <a:lstStyle/>
          <a:p>
            <a:pPr algn="l">
              <a:lnSpc>
                <a:spcPts val="4368"/>
              </a:lnSpc>
            </a:pPr>
            <a:r>
              <a:rPr lang="en-US" b="true" sz="3500">
                <a:solidFill>
                  <a:srgbClr val="CC7BCC"/>
                </a:solidFill>
                <a:latin typeface="Binate Bold"/>
                <a:ea typeface="Binate Bold"/>
                <a:cs typeface="Binate Bold"/>
                <a:sym typeface="Binate Bold"/>
              </a:rPr>
              <a:t>Wat gebeurt er nu bij gemeenten?</a:t>
            </a:r>
          </a:p>
        </p:txBody>
      </p:sp>
      <p:sp>
        <p:nvSpPr>
          <p:cNvPr name="TextBox 7" id="7"/>
          <p:cNvSpPr txBox="true"/>
          <p:nvPr/>
        </p:nvSpPr>
        <p:spPr>
          <a:xfrm rot="0">
            <a:off x="852783" y="1346892"/>
            <a:ext cx="4573191" cy="311658"/>
          </a:xfrm>
          <a:prstGeom prst="rect">
            <a:avLst/>
          </a:prstGeom>
        </p:spPr>
        <p:txBody>
          <a:bodyPr anchor="t" rtlCol="false" tIns="0" lIns="0" bIns="0" rIns="0">
            <a:spAutoFit/>
          </a:bodyPr>
          <a:lstStyle/>
          <a:p>
            <a:pPr algn="l">
              <a:lnSpc>
                <a:spcPts val="2496"/>
              </a:lnSpc>
            </a:pPr>
            <a:r>
              <a:rPr lang="en-US" sz="2000">
                <a:solidFill>
                  <a:srgbClr val="2C3F42"/>
                </a:solidFill>
                <a:latin typeface="Binate"/>
                <a:ea typeface="Binate"/>
                <a:cs typeface="Binate"/>
                <a:sym typeface="Binate"/>
              </a:rPr>
              <a:t>Hoe reageren gemeenten nu?</a:t>
            </a:r>
          </a:p>
        </p:txBody>
      </p:sp>
      <p:sp>
        <p:nvSpPr>
          <p:cNvPr name="TextBox 8" id="8"/>
          <p:cNvSpPr txBox="true"/>
          <p:nvPr/>
        </p:nvSpPr>
        <p:spPr>
          <a:xfrm rot="0">
            <a:off x="852783" y="1926136"/>
            <a:ext cx="9724434" cy="672408"/>
          </a:xfrm>
          <a:prstGeom prst="rect">
            <a:avLst/>
          </a:prstGeom>
        </p:spPr>
        <p:txBody>
          <a:bodyPr anchor="t" rtlCol="false" tIns="0" lIns="0" bIns="0" rIns="0">
            <a:spAutoFit/>
          </a:bodyPr>
          <a:lstStyle/>
          <a:p>
            <a:pPr algn="l">
              <a:lnSpc>
                <a:spcPts val="2380"/>
              </a:lnSpc>
            </a:pPr>
            <a:r>
              <a:rPr lang="en-US" sz="1600">
                <a:solidFill>
                  <a:srgbClr val="2B2E3C"/>
                </a:solidFill>
                <a:latin typeface="Open Sans"/>
                <a:ea typeface="Open Sans"/>
                <a:cs typeface="Open Sans"/>
                <a:sym typeface="Open Sans"/>
              </a:rPr>
              <a:t>Na de uitspraak van de Hoge Raad reageren gemeenten verschillend. Dat zorgt voor onrust bij ouders.</a:t>
            </a:r>
          </a:p>
        </p:txBody>
      </p:sp>
      <p:grpSp>
        <p:nvGrpSpPr>
          <p:cNvPr name="Group 9" id="9"/>
          <p:cNvGrpSpPr/>
          <p:nvPr/>
        </p:nvGrpSpPr>
        <p:grpSpPr>
          <a:xfrm rot="0">
            <a:off x="852783" y="2804522"/>
            <a:ext cx="1791443" cy="1107129"/>
            <a:chOff x="0" y="0"/>
            <a:chExt cx="2388591" cy="1476172"/>
          </a:xfrm>
        </p:grpSpPr>
        <p:sp>
          <p:nvSpPr>
            <p:cNvPr name="Freeform 10" id="10" descr="preencoded.png"/>
            <p:cNvSpPr/>
            <p:nvPr/>
          </p:nvSpPr>
          <p:spPr>
            <a:xfrm flipH="false" flipV="false" rot="0">
              <a:off x="0" y="0"/>
              <a:ext cx="2388616" cy="1476121"/>
            </a:xfrm>
            <a:custGeom>
              <a:avLst/>
              <a:gdLst/>
              <a:ahLst/>
              <a:cxnLst/>
              <a:rect r="r" b="b" t="t" l="l"/>
              <a:pathLst>
                <a:path h="1476121" w="2388616">
                  <a:moveTo>
                    <a:pt x="0" y="0"/>
                  </a:moveTo>
                  <a:lnTo>
                    <a:pt x="2388616" y="0"/>
                  </a:lnTo>
                  <a:lnTo>
                    <a:pt x="2388616" y="1476121"/>
                  </a:lnTo>
                  <a:lnTo>
                    <a:pt x="0" y="1476121"/>
                  </a:lnTo>
                  <a:lnTo>
                    <a:pt x="0" y="0"/>
                  </a:lnTo>
                  <a:close/>
                </a:path>
              </a:pathLst>
            </a:custGeom>
            <a:blipFill>
              <a:blip r:embed="rId6"/>
              <a:stretch>
                <a:fillRect l="0" t="0" r="-159" b="-3"/>
              </a:stretch>
            </a:blipFill>
          </p:spPr>
        </p:sp>
      </p:grpSp>
      <p:grpSp>
        <p:nvGrpSpPr>
          <p:cNvPr name="Group 11" id="11"/>
          <p:cNvGrpSpPr/>
          <p:nvPr/>
        </p:nvGrpSpPr>
        <p:grpSpPr>
          <a:xfrm rot="0">
            <a:off x="792366" y="4092745"/>
            <a:ext cx="3149194" cy="454885"/>
            <a:chOff x="0" y="0"/>
            <a:chExt cx="4198925" cy="606514"/>
          </a:xfrm>
        </p:grpSpPr>
        <p:sp>
          <p:nvSpPr>
            <p:cNvPr name="Freeform 12" id="12"/>
            <p:cNvSpPr/>
            <p:nvPr/>
          </p:nvSpPr>
          <p:spPr>
            <a:xfrm flipH="false" flipV="false" rot="0">
              <a:off x="0" y="0"/>
              <a:ext cx="4199001" cy="606510"/>
            </a:xfrm>
            <a:custGeom>
              <a:avLst/>
              <a:gdLst/>
              <a:ahLst/>
              <a:cxnLst/>
              <a:rect r="r" b="b" t="t" l="l"/>
              <a:pathLst>
                <a:path h="606510" w="4199001">
                  <a:moveTo>
                    <a:pt x="0" y="30498"/>
                  </a:moveTo>
                  <a:cubicBezTo>
                    <a:pt x="0" y="13631"/>
                    <a:pt x="30925" y="0"/>
                    <a:pt x="69194" y="0"/>
                  </a:cubicBezTo>
                  <a:lnTo>
                    <a:pt x="4129780" y="0"/>
                  </a:lnTo>
                  <a:cubicBezTo>
                    <a:pt x="4167967" y="0"/>
                    <a:pt x="4199001" y="13631"/>
                    <a:pt x="4199001" y="30498"/>
                  </a:cubicBezTo>
                  <a:lnTo>
                    <a:pt x="4199001" y="576012"/>
                  </a:lnTo>
                  <a:cubicBezTo>
                    <a:pt x="4199001" y="592844"/>
                    <a:pt x="4168049" y="606510"/>
                    <a:pt x="4129780" y="606510"/>
                  </a:cubicBezTo>
                  <a:lnTo>
                    <a:pt x="69194" y="606510"/>
                  </a:lnTo>
                  <a:cubicBezTo>
                    <a:pt x="31007" y="606510"/>
                    <a:pt x="0" y="592880"/>
                    <a:pt x="0" y="576012"/>
                  </a:cubicBezTo>
                  <a:close/>
                </a:path>
              </a:pathLst>
            </a:custGeom>
            <a:solidFill>
              <a:srgbClr val="63A474"/>
            </a:solidFill>
            <a:ln w="19050" cap="sq">
              <a:solidFill>
                <a:srgbClr val="E2C8B5"/>
              </a:solidFill>
              <a:prstDash val="solid"/>
              <a:miter/>
            </a:ln>
          </p:spPr>
        </p:sp>
      </p:grpSp>
      <p:sp>
        <p:nvSpPr>
          <p:cNvPr name="TextBox 13" id="13"/>
          <p:cNvSpPr txBox="true"/>
          <p:nvPr/>
        </p:nvSpPr>
        <p:spPr>
          <a:xfrm rot="0">
            <a:off x="852783" y="4131021"/>
            <a:ext cx="2664914" cy="311658"/>
          </a:xfrm>
          <a:prstGeom prst="rect">
            <a:avLst/>
          </a:prstGeom>
        </p:spPr>
        <p:txBody>
          <a:bodyPr anchor="t" rtlCol="false" tIns="0" lIns="0" bIns="0" rIns="0">
            <a:spAutoFit/>
          </a:bodyPr>
          <a:lstStyle/>
          <a:p>
            <a:pPr algn="l">
              <a:lnSpc>
                <a:spcPts val="2496"/>
              </a:lnSpc>
            </a:pPr>
            <a:r>
              <a:rPr lang="en-US" sz="2000">
                <a:solidFill>
                  <a:srgbClr val="2B2E3C"/>
                </a:solidFill>
                <a:latin typeface="Binate"/>
                <a:ea typeface="Binate"/>
                <a:cs typeface="Binate"/>
                <a:sym typeface="Binate"/>
              </a:rPr>
              <a:t>Den Haag</a:t>
            </a:r>
          </a:p>
        </p:txBody>
      </p:sp>
      <p:sp>
        <p:nvSpPr>
          <p:cNvPr name="TextBox 14" id="14"/>
          <p:cNvSpPr txBox="true"/>
          <p:nvPr/>
        </p:nvSpPr>
        <p:spPr>
          <a:xfrm rot="0">
            <a:off x="852783" y="4643342"/>
            <a:ext cx="3088777" cy="1941014"/>
          </a:xfrm>
          <a:prstGeom prst="rect">
            <a:avLst/>
          </a:prstGeom>
        </p:spPr>
        <p:txBody>
          <a:bodyPr anchor="t" rtlCol="false" tIns="0" lIns="0" bIns="0" rIns="0">
            <a:spAutoFit/>
          </a:bodyPr>
          <a:lstStyle/>
          <a:p>
            <a:pPr algn="l">
              <a:lnSpc>
                <a:spcPts val="2380"/>
              </a:lnSpc>
            </a:pPr>
            <a:r>
              <a:rPr lang="en-US" sz="1600">
                <a:solidFill>
                  <a:srgbClr val="2B2E3C"/>
                </a:solidFill>
                <a:latin typeface="Open Sans"/>
                <a:ea typeface="Open Sans"/>
                <a:cs typeface="Open Sans"/>
                <a:sym typeface="Open Sans"/>
              </a:rPr>
              <a:t>Den Haag wil dat kinderen met een 5b-vrijstelling na de zomer weer naar school gaan. Juristen zetten daar vraagtekens bij, omdat de wet niet is veranderd.</a:t>
            </a:r>
          </a:p>
        </p:txBody>
      </p:sp>
      <p:grpSp>
        <p:nvGrpSpPr>
          <p:cNvPr name="Group 15" id="15"/>
          <p:cNvGrpSpPr/>
          <p:nvPr/>
        </p:nvGrpSpPr>
        <p:grpSpPr>
          <a:xfrm rot="0">
            <a:off x="4170464" y="2804522"/>
            <a:ext cx="1791443" cy="1107129"/>
            <a:chOff x="0" y="0"/>
            <a:chExt cx="2388591" cy="1476172"/>
          </a:xfrm>
        </p:grpSpPr>
        <p:sp>
          <p:nvSpPr>
            <p:cNvPr name="Freeform 16" id="16" descr="preencoded.png"/>
            <p:cNvSpPr/>
            <p:nvPr/>
          </p:nvSpPr>
          <p:spPr>
            <a:xfrm flipH="false" flipV="false" rot="0">
              <a:off x="0" y="0"/>
              <a:ext cx="2388616" cy="1476121"/>
            </a:xfrm>
            <a:custGeom>
              <a:avLst/>
              <a:gdLst/>
              <a:ahLst/>
              <a:cxnLst/>
              <a:rect r="r" b="b" t="t" l="l"/>
              <a:pathLst>
                <a:path h="1476121" w="2388616">
                  <a:moveTo>
                    <a:pt x="0" y="0"/>
                  </a:moveTo>
                  <a:lnTo>
                    <a:pt x="2388616" y="0"/>
                  </a:lnTo>
                  <a:lnTo>
                    <a:pt x="2388616" y="1476121"/>
                  </a:lnTo>
                  <a:lnTo>
                    <a:pt x="0" y="1476121"/>
                  </a:lnTo>
                  <a:lnTo>
                    <a:pt x="0" y="0"/>
                  </a:lnTo>
                  <a:close/>
                </a:path>
              </a:pathLst>
            </a:custGeom>
            <a:blipFill>
              <a:blip r:embed="rId7"/>
              <a:stretch>
                <a:fillRect l="0" t="0" r="-159" b="-3"/>
              </a:stretch>
            </a:blipFill>
          </p:spPr>
        </p:sp>
      </p:grpSp>
      <p:grpSp>
        <p:nvGrpSpPr>
          <p:cNvPr name="Group 17" id="17"/>
          <p:cNvGrpSpPr/>
          <p:nvPr/>
        </p:nvGrpSpPr>
        <p:grpSpPr>
          <a:xfrm rot="0">
            <a:off x="4170464" y="4092745"/>
            <a:ext cx="3149194" cy="454885"/>
            <a:chOff x="0" y="0"/>
            <a:chExt cx="4198925" cy="606514"/>
          </a:xfrm>
        </p:grpSpPr>
        <p:sp>
          <p:nvSpPr>
            <p:cNvPr name="Freeform 18" id="18"/>
            <p:cNvSpPr/>
            <p:nvPr/>
          </p:nvSpPr>
          <p:spPr>
            <a:xfrm flipH="false" flipV="false" rot="0">
              <a:off x="0" y="0"/>
              <a:ext cx="4199001" cy="606510"/>
            </a:xfrm>
            <a:custGeom>
              <a:avLst/>
              <a:gdLst/>
              <a:ahLst/>
              <a:cxnLst/>
              <a:rect r="r" b="b" t="t" l="l"/>
              <a:pathLst>
                <a:path h="606510" w="4199001">
                  <a:moveTo>
                    <a:pt x="0" y="30498"/>
                  </a:moveTo>
                  <a:cubicBezTo>
                    <a:pt x="0" y="13631"/>
                    <a:pt x="30925" y="0"/>
                    <a:pt x="69194" y="0"/>
                  </a:cubicBezTo>
                  <a:lnTo>
                    <a:pt x="4129780" y="0"/>
                  </a:lnTo>
                  <a:cubicBezTo>
                    <a:pt x="4167967" y="0"/>
                    <a:pt x="4199001" y="13631"/>
                    <a:pt x="4199001" y="30498"/>
                  </a:cubicBezTo>
                  <a:lnTo>
                    <a:pt x="4199001" y="576012"/>
                  </a:lnTo>
                  <a:cubicBezTo>
                    <a:pt x="4199001" y="592844"/>
                    <a:pt x="4168049" y="606510"/>
                    <a:pt x="4129780" y="606510"/>
                  </a:cubicBezTo>
                  <a:lnTo>
                    <a:pt x="69194" y="606510"/>
                  </a:lnTo>
                  <a:cubicBezTo>
                    <a:pt x="31007" y="606510"/>
                    <a:pt x="0" y="592880"/>
                    <a:pt x="0" y="576012"/>
                  </a:cubicBezTo>
                  <a:close/>
                </a:path>
              </a:pathLst>
            </a:custGeom>
            <a:solidFill>
              <a:srgbClr val="63A474"/>
            </a:solidFill>
            <a:ln w="19050" cap="sq">
              <a:solidFill>
                <a:srgbClr val="E2C8B5"/>
              </a:solidFill>
              <a:prstDash val="solid"/>
              <a:miter/>
            </a:ln>
          </p:spPr>
        </p:sp>
      </p:grpSp>
      <p:sp>
        <p:nvSpPr>
          <p:cNvPr name="TextBox 19" id="19"/>
          <p:cNvSpPr txBox="true"/>
          <p:nvPr/>
        </p:nvSpPr>
        <p:spPr>
          <a:xfrm rot="0">
            <a:off x="4238620" y="4131021"/>
            <a:ext cx="2664914" cy="311658"/>
          </a:xfrm>
          <a:prstGeom prst="rect">
            <a:avLst/>
          </a:prstGeom>
        </p:spPr>
        <p:txBody>
          <a:bodyPr anchor="t" rtlCol="false" tIns="0" lIns="0" bIns="0" rIns="0">
            <a:spAutoFit/>
          </a:bodyPr>
          <a:lstStyle/>
          <a:p>
            <a:pPr algn="l">
              <a:lnSpc>
                <a:spcPts val="2496"/>
              </a:lnSpc>
            </a:pPr>
            <a:r>
              <a:rPr lang="en-US" sz="2000">
                <a:solidFill>
                  <a:srgbClr val="2B2E3C"/>
                </a:solidFill>
                <a:latin typeface="Binate"/>
                <a:ea typeface="Binate"/>
                <a:cs typeface="Binate"/>
                <a:sym typeface="Binate"/>
              </a:rPr>
              <a:t>Utrecht</a:t>
            </a:r>
          </a:p>
        </p:txBody>
      </p:sp>
      <p:sp>
        <p:nvSpPr>
          <p:cNvPr name="TextBox 20" id="20"/>
          <p:cNvSpPr txBox="true"/>
          <p:nvPr/>
        </p:nvSpPr>
        <p:spPr>
          <a:xfrm rot="0">
            <a:off x="4230729" y="4643342"/>
            <a:ext cx="3088929" cy="1455953"/>
          </a:xfrm>
          <a:prstGeom prst="rect">
            <a:avLst/>
          </a:prstGeom>
        </p:spPr>
        <p:txBody>
          <a:bodyPr anchor="t" rtlCol="false" tIns="0" lIns="0" bIns="0" rIns="0">
            <a:spAutoFit/>
          </a:bodyPr>
          <a:lstStyle/>
          <a:p>
            <a:pPr algn="l">
              <a:lnSpc>
                <a:spcPts val="2380"/>
              </a:lnSpc>
            </a:pPr>
            <a:r>
              <a:rPr lang="en-US" sz="1600">
                <a:solidFill>
                  <a:srgbClr val="2B2E3C"/>
                </a:solidFill>
                <a:latin typeface="Open Sans"/>
                <a:ea typeface="Open Sans"/>
                <a:cs typeface="Open Sans"/>
                <a:sym typeface="Open Sans"/>
              </a:rPr>
              <a:t>In o.a. Utrecht zijn nieuwe kennisgevingen voor thuisonderwijs voorlopig stilgezet. Dat roept vragen op over de juridische basis.</a:t>
            </a:r>
          </a:p>
        </p:txBody>
      </p:sp>
      <p:grpSp>
        <p:nvGrpSpPr>
          <p:cNvPr name="Group 21" id="21"/>
          <p:cNvGrpSpPr/>
          <p:nvPr/>
        </p:nvGrpSpPr>
        <p:grpSpPr>
          <a:xfrm rot="0">
            <a:off x="7488288" y="2804522"/>
            <a:ext cx="1791443" cy="1107129"/>
            <a:chOff x="0" y="0"/>
            <a:chExt cx="2388591" cy="1476172"/>
          </a:xfrm>
        </p:grpSpPr>
        <p:sp>
          <p:nvSpPr>
            <p:cNvPr name="Freeform 22" id="22"/>
            <p:cNvSpPr/>
            <p:nvPr/>
          </p:nvSpPr>
          <p:spPr>
            <a:xfrm flipH="false" flipV="false" rot="0">
              <a:off x="0" y="0"/>
              <a:ext cx="2388616" cy="1476121"/>
            </a:xfrm>
            <a:custGeom>
              <a:avLst/>
              <a:gdLst/>
              <a:ahLst/>
              <a:cxnLst/>
              <a:rect r="r" b="b" t="t" l="l"/>
              <a:pathLst>
                <a:path h="1476121" w="2388616">
                  <a:moveTo>
                    <a:pt x="0" y="0"/>
                  </a:moveTo>
                  <a:lnTo>
                    <a:pt x="2388616" y="0"/>
                  </a:lnTo>
                  <a:lnTo>
                    <a:pt x="2388616" y="1476121"/>
                  </a:lnTo>
                  <a:lnTo>
                    <a:pt x="0" y="1476121"/>
                  </a:lnTo>
                  <a:lnTo>
                    <a:pt x="0" y="0"/>
                  </a:lnTo>
                  <a:close/>
                </a:path>
              </a:pathLst>
            </a:custGeom>
            <a:blipFill>
              <a:blip r:embed="rId8"/>
              <a:stretch>
                <a:fillRect l="0" t="-30908" r="0" b="-30908"/>
              </a:stretch>
            </a:blipFill>
          </p:spPr>
        </p:sp>
      </p:grpSp>
      <p:grpSp>
        <p:nvGrpSpPr>
          <p:cNvPr name="Group 23" id="23"/>
          <p:cNvGrpSpPr/>
          <p:nvPr/>
        </p:nvGrpSpPr>
        <p:grpSpPr>
          <a:xfrm rot="0">
            <a:off x="7548258" y="4064170"/>
            <a:ext cx="3149194" cy="454885"/>
            <a:chOff x="0" y="0"/>
            <a:chExt cx="4198925" cy="606514"/>
          </a:xfrm>
        </p:grpSpPr>
        <p:sp>
          <p:nvSpPr>
            <p:cNvPr name="Freeform 24" id="24"/>
            <p:cNvSpPr/>
            <p:nvPr/>
          </p:nvSpPr>
          <p:spPr>
            <a:xfrm flipH="false" flipV="false" rot="0">
              <a:off x="0" y="0"/>
              <a:ext cx="4199001" cy="606510"/>
            </a:xfrm>
            <a:custGeom>
              <a:avLst/>
              <a:gdLst/>
              <a:ahLst/>
              <a:cxnLst/>
              <a:rect r="r" b="b" t="t" l="l"/>
              <a:pathLst>
                <a:path h="606510" w="4199001">
                  <a:moveTo>
                    <a:pt x="0" y="30498"/>
                  </a:moveTo>
                  <a:cubicBezTo>
                    <a:pt x="0" y="13631"/>
                    <a:pt x="30925" y="0"/>
                    <a:pt x="69194" y="0"/>
                  </a:cubicBezTo>
                  <a:lnTo>
                    <a:pt x="4129780" y="0"/>
                  </a:lnTo>
                  <a:cubicBezTo>
                    <a:pt x="4167967" y="0"/>
                    <a:pt x="4199001" y="13631"/>
                    <a:pt x="4199001" y="30498"/>
                  </a:cubicBezTo>
                  <a:lnTo>
                    <a:pt x="4199001" y="576012"/>
                  </a:lnTo>
                  <a:cubicBezTo>
                    <a:pt x="4199001" y="592844"/>
                    <a:pt x="4168049" y="606510"/>
                    <a:pt x="4129780" y="606510"/>
                  </a:cubicBezTo>
                  <a:lnTo>
                    <a:pt x="69194" y="606510"/>
                  </a:lnTo>
                  <a:cubicBezTo>
                    <a:pt x="31007" y="606510"/>
                    <a:pt x="0" y="592880"/>
                    <a:pt x="0" y="576012"/>
                  </a:cubicBezTo>
                  <a:close/>
                </a:path>
              </a:pathLst>
            </a:custGeom>
            <a:solidFill>
              <a:srgbClr val="63A474"/>
            </a:solidFill>
            <a:ln w="19050" cap="sq">
              <a:solidFill>
                <a:srgbClr val="E2C8B5"/>
              </a:solidFill>
              <a:prstDash val="solid"/>
              <a:miter/>
            </a:ln>
          </p:spPr>
        </p:sp>
      </p:grpSp>
      <p:sp>
        <p:nvSpPr>
          <p:cNvPr name="TextBox 25" id="25"/>
          <p:cNvSpPr txBox="true"/>
          <p:nvPr/>
        </p:nvSpPr>
        <p:spPr>
          <a:xfrm rot="0">
            <a:off x="7621791" y="4131021"/>
            <a:ext cx="2664914" cy="311658"/>
          </a:xfrm>
          <a:prstGeom prst="rect">
            <a:avLst/>
          </a:prstGeom>
        </p:spPr>
        <p:txBody>
          <a:bodyPr anchor="t" rtlCol="false" tIns="0" lIns="0" bIns="0" rIns="0">
            <a:spAutoFit/>
          </a:bodyPr>
          <a:lstStyle/>
          <a:p>
            <a:pPr algn="l">
              <a:lnSpc>
                <a:spcPts val="2496"/>
              </a:lnSpc>
            </a:pPr>
            <a:r>
              <a:rPr lang="en-US" sz="2000">
                <a:solidFill>
                  <a:srgbClr val="2B2E3C"/>
                </a:solidFill>
                <a:latin typeface="Binate"/>
                <a:ea typeface="Binate"/>
                <a:cs typeface="Binate"/>
                <a:sym typeface="Binate"/>
              </a:rPr>
              <a:t>Tilburg en Zaandam</a:t>
            </a:r>
          </a:p>
        </p:txBody>
      </p:sp>
      <p:sp>
        <p:nvSpPr>
          <p:cNvPr name="TextBox 26" id="26"/>
          <p:cNvSpPr txBox="true"/>
          <p:nvPr/>
        </p:nvSpPr>
        <p:spPr>
          <a:xfrm rot="0">
            <a:off x="7587991" y="4643342"/>
            <a:ext cx="3088777" cy="1160678"/>
          </a:xfrm>
          <a:prstGeom prst="rect">
            <a:avLst/>
          </a:prstGeom>
        </p:spPr>
        <p:txBody>
          <a:bodyPr anchor="t" rtlCol="false" tIns="0" lIns="0" bIns="0" rIns="0">
            <a:spAutoFit/>
          </a:bodyPr>
          <a:lstStyle/>
          <a:p>
            <a:pPr algn="l">
              <a:lnSpc>
                <a:spcPts val="2380"/>
              </a:lnSpc>
            </a:pPr>
            <a:r>
              <a:rPr lang="en-US" sz="1600">
                <a:solidFill>
                  <a:srgbClr val="2B2E3C"/>
                </a:solidFill>
                <a:latin typeface="Open Sans"/>
                <a:ea typeface="Open Sans"/>
                <a:cs typeface="Open Sans"/>
                <a:sym typeface="Open Sans"/>
              </a:rPr>
              <a:t>Gemeentes zoals Tilburg en Zaandam voeren al jaren strengere controles uit en vervolgen ook ouders. </a:t>
            </a:r>
          </a:p>
        </p:txBody>
      </p:sp>
      <p:grpSp>
        <p:nvGrpSpPr>
          <p:cNvPr name="Group 27" id="27"/>
          <p:cNvGrpSpPr/>
          <p:nvPr/>
        </p:nvGrpSpPr>
        <p:grpSpPr>
          <a:xfrm rot="0">
            <a:off x="792366" y="8269900"/>
            <a:ext cx="10339083" cy="698002"/>
            <a:chOff x="0" y="0"/>
            <a:chExt cx="13785444" cy="930669"/>
          </a:xfrm>
        </p:grpSpPr>
        <p:sp>
          <p:nvSpPr>
            <p:cNvPr name="Freeform 28" id="28"/>
            <p:cNvSpPr/>
            <p:nvPr/>
          </p:nvSpPr>
          <p:spPr>
            <a:xfrm flipH="false" flipV="false" rot="0">
              <a:off x="0" y="0"/>
              <a:ext cx="13785417" cy="930656"/>
            </a:xfrm>
            <a:custGeom>
              <a:avLst/>
              <a:gdLst/>
              <a:ahLst/>
              <a:cxnLst/>
              <a:rect r="r" b="b" t="t" l="l"/>
              <a:pathLst>
                <a:path h="930656" w="13785417">
                  <a:moveTo>
                    <a:pt x="0" y="145161"/>
                  </a:moveTo>
                  <a:cubicBezTo>
                    <a:pt x="0" y="65024"/>
                    <a:pt x="130699" y="0"/>
                    <a:pt x="291775" y="0"/>
                  </a:cubicBezTo>
                  <a:lnTo>
                    <a:pt x="13493643" y="0"/>
                  </a:lnTo>
                  <a:cubicBezTo>
                    <a:pt x="13654718" y="0"/>
                    <a:pt x="13785417" y="65024"/>
                    <a:pt x="13785417" y="145161"/>
                  </a:cubicBezTo>
                  <a:lnTo>
                    <a:pt x="13785417" y="785495"/>
                  </a:lnTo>
                  <a:cubicBezTo>
                    <a:pt x="13785417" y="865632"/>
                    <a:pt x="13654718" y="930656"/>
                    <a:pt x="13493643" y="930656"/>
                  </a:cubicBezTo>
                  <a:lnTo>
                    <a:pt x="291775" y="930656"/>
                  </a:lnTo>
                  <a:cubicBezTo>
                    <a:pt x="130699" y="930656"/>
                    <a:pt x="0" y="865632"/>
                    <a:pt x="0" y="785495"/>
                  </a:cubicBezTo>
                  <a:close/>
                </a:path>
              </a:pathLst>
            </a:custGeom>
            <a:solidFill>
              <a:srgbClr val="D1ACA0"/>
            </a:solidFill>
          </p:spPr>
        </p:sp>
      </p:grpSp>
      <p:sp>
        <p:nvSpPr>
          <p:cNvPr name="TextBox 29" id="29"/>
          <p:cNvSpPr txBox="true"/>
          <p:nvPr/>
        </p:nvSpPr>
        <p:spPr>
          <a:xfrm rot="0">
            <a:off x="928983" y="8295494"/>
            <a:ext cx="9724434" cy="570128"/>
          </a:xfrm>
          <a:prstGeom prst="rect">
            <a:avLst/>
          </a:prstGeom>
        </p:spPr>
        <p:txBody>
          <a:bodyPr anchor="t" rtlCol="false" tIns="0" lIns="0" bIns="0" rIns="0">
            <a:spAutoFit/>
          </a:bodyPr>
          <a:lstStyle/>
          <a:p>
            <a:pPr algn="l">
              <a:lnSpc>
                <a:spcPts val="2380"/>
              </a:lnSpc>
            </a:pPr>
            <a:r>
              <a:rPr lang="en-US" b="true" sz="1600">
                <a:solidFill>
                  <a:srgbClr val="2B2E3C"/>
                </a:solidFill>
                <a:latin typeface="Open Sans Bold"/>
                <a:ea typeface="Open Sans Bold"/>
                <a:cs typeface="Open Sans Bold"/>
                <a:sym typeface="Open Sans Bold"/>
              </a:rPr>
              <a:t>Belangrijk: </a:t>
            </a:r>
            <a:r>
              <a:rPr lang="en-US" sz="1600">
                <a:solidFill>
                  <a:srgbClr val="2B2E3C"/>
                </a:solidFill>
                <a:latin typeface="Open Sans"/>
                <a:ea typeface="Open Sans"/>
                <a:cs typeface="Open Sans"/>
                <a:sym typeface="Open Sans"/>
              </a:rPr>
              <a:t>Veel ouders voelen stress, verwarring en onzekerheid. Daarom is het nu belangrijk om de wet goed te begrijpen en je rechten te kennen. Lees daarvoor bijv de handreiking van Hannah.</a:t>
            </a:r>
          </a:p>
        </p:txBody>
      </p:sp>
      <p:sp>
        <p:nvSpPr>
          <p:cNvPr name="TextBox 30" id="30"/>
          <p:cNvSpPr txBox="true"/>
          <p:nvPr/>
        </p:nvSpPr>
        <p:spPr>
          <a:xfrm rot="0">
            <a:off x="852783" y="7023497"/>
            <a:ext cx="9512356" cy="865403"/>
          </a:xfrm>
          <a:prstGeom prst="rect">
            <a:avLst/>
          </a:prstGeom>
        </p:spPr>
        <p:txBody>
          <a:bodyPr anchor="t" rtlCol="false" tIns="0" lIns="0" bIns="0" rIns="0">
            <a:spAutoFit/>
          </a:bodyPr>
          <a:lstStyle/>
          <a:p>
            <a:pPr algn="l">
              <a:lnSpc>
                <a:spcPts val="2380"/>
              </a:lnSpc>
            </a:pPr>
            <a:r>
              <a:rPr lang="en-US" sz="1600">
                <a:solidFill>
                  <a:srgbClr val="2B2E3C"/>
                </a:solidFill>
                <a:latin typeface="Open Sans"/>
                <a:ea typeface="Open Sans"/>
                <a:cs typeface="Open Sans"/>
                <a:sym typeface="Open Sans"/>
              </a:rPr>
              <a:t>Andere gemeenten voeren strengere controles uit en stellen meer vragen. De wet lijkt gelijk, maar de uitvoering wordt strenger. Maar er zijn ook gemeentes waar je nog volgens de regels de vrijstelling krijgt. </a:t>
            </a:r>
          </a:p>
        </p:txBody>
      </p:sp>
      <p:sp>
        <p:nvSpPr>
          <p:cNvPr name="TextBox 31" id="31"/>
          <p:cNvSpPr txBox="true"/>
          <p:nvPr/>
        </p:nvSpPr>
        <p:spPr>
          <a:xfrm rot="0">
            <a:off x="852783" y="6613393"/>
            <a:ext cx="2664914" cy="311658"/>
          </a:xfrm>
          <a:prstGeom prst="rect">
            <a:avLst/>
          </a:prstGeom>
        </p:spPr>
        <p:txBody>
          <a:bodyPr anchor="t" rtlCol="false" tIns="0" lIns="0" bIns="0" rIns="0">
            <a:spAutoFit/>
          </a:bodyPr>
          <a:lstStyle/>
          <a:p>
            <a:pPr algn="l">
              <a:lnSpc>
                <a:spcPts val="2496"/>
              </a:lnSpc>
            </a:pPr>
            <a:r>
              <a:rPr lang="en-US" sz="2000">
                <a:solidFill>
                  <a:srgbClr val="2B2E3C"/>
                </a:solidFill>
                <a:latin typeface="Binate"/>
                <a:ea typeface="Binate"/>
                <a:cs typeface="Binate"/>
                <a:sym typeface="Binate"/>
              </a:rPr>
              <a:t>Andere gemeenten</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6058359" y="9688982"/>
            <a:ext cx="2143687" cy="512064"/>
            <a:chOff x="0" y="0"/>
            <a:chExt cx="2858249" cy="682752"/>
          </a:xfrm>
        </p:grpSpPr>
        <p:sp>
          <p:nvSpPr>
            <p:cNvPr name="Freeform 3" id="3" descr="preencoded.png">
              <a:hlinkClick r:id="rId3" tooltip="https://gamma.app/?utm_source=made-with-gamma"/>
            </p:cNvPr>
            <p:cNvSpPr/>
            <p:nvPr/>
          </p:nvSpPr>
          <p:spPr>
            <a:xfrm flipH="false" flipV="false" rot="0">
              <a:off x="0" y="0"/>
              <a:ext cx="2858262" cy="682752"/>
            </a:xfrm>
            <a:custGeom>
              <a:avLst/>
              <a:gdLst/>
              <a:ahLst/>
              <a:cxnLst/>
              <a:rect r="r" b="b" t="t" l="l"/>
              <a:pathLst>
                <a:path h="682752" w="2858262">
                  <a:moveTo>
                    <a:pt x="0" y="0"/>
                  </a:moveTo>
                  <a:lnTo>
                    <a:pt x="2858262" y="0"/>
                  </a:lnTo>
                  <a:lnTo>
                    <a:pt x="2858262" y="682752"/>
                  </a:lnTo>
                  <a:lnTo>
                    <a:pt x="0" y="682752"/>
                  </a:lnTo>
                  <a:lnTo>
                    <a:pt x="0" y="0"/>
                  </a:lnTo>
                  <a:close/>
                </a:path>
              </a:pathLst>
            </a:custGeom>
            <a:blipFill>
              <a:blip r:embed="rId4"/>
              <a:stretch>
                <a:fillRect l="0" t="0" r="0" b="0"/>
              </a:stretch>
            </a:blipFill>
          </p:spPr>
        </p:sp>
      </p:grpSp>
      <p:grpSp>
        <p:nvGrpSpPr>
          <p:cNvPr name="Group 4" id="4"/>
          <p:cNvGrpSpPr/>
          <p:nvPr/>
        </p:nvGrpSpPr>
        <p:grpSpPr>
          <a:xfrm rot="0">
            <a:off x="11430000" y="0"/>
            <a:ext cx="6858000" cy="10287000"/>
            <a:chOff x="0" y="0"/>
            <a:chExt cx="9144000" cy="13716000"/>
          </a:xfrm>
        </p:grpSpPr>
        <p:sp>
          <p:nvSpPr>
            <p:cNvPr name="Freeform 5" id="5"/>
            <p:cNvSpPr/>
            <p:nvPr/>
          </p:nvSpPr>
          <p:spPr>
            <a:xfrm flipH="false" flipV="false" rot="0">
              <a:off x="0" y="0"/>
              <a:ext cx="9144000" cy="13716000"/>
            </a:xfrm>
            <a:custGeom>
              <a:avLst/>
              <a:gdLst/>
              <a:ahLst/>
              <a:cxnLst/>
              <a:rect r="r" b="b" t="t" l="l"/>
              <a:pathLst>
                <a:path h="13716000" w="9144000">
                  <a:moveTo>
                    <a:pt x="0" y="0"/>
                  </a:moveTo>
                  <a:lnTo>
                    <a:pt x="9144000" y="0"/>
                  </a:lnTo>
                  <a:lnTo>
                    <a:pt x="9144000" y="13716000"/>
                  </a:lnTo>
                  <a:lnTo>
                    <a:pt x="0" y="13716000"/>
                  </a:lnTo>
                  <a:lnTo>
                    <a:pt x="0" y="0"/>
                  </a:lnTo>
                  <a:close/>
                </a:path>
              </a:pathLst>
            </a:custGeom>
            <a:blipFill>
              <a:blip r:embed="rId5"/>
              <a:stretch>
                <a:fillRect l="-62397" t="0" r="-62397" b="0"/>
              </a:stretch>
            </a:blipFill>
          </p:spPr>
        </p:sp>
      </p:grpSp>
      <p:sp>
        <p:nvSpPr>
          <p:cNvPr name="TextBox 6" id="6"/>
          <p:cNvSpPr txBox="true"/>
          <p:nvPr/>
        </p:nvSpPr>
        <p:spPr>
          <a:xfrm rot="0">
            <a:off x="837305" y="591141"/>
            <a:ext cx="5618917" cy="540639"/>
          </a:xfrm>
          <a:prstGeom prst="rect">
            <a:avLst/>
          </a:prstGeom>
        </p:spPr>
        <p:txBody>
          <a:bodyPr anchor="t" rtlCol="false" tIns="0" lIns="0" bIns="0" rIns="0">
            <a:spAutoFit/>
          </a:bodyPr>
          <a:lstStyle/>
          <a:p>
            <a:pPr algn="l">
              <a:lnSpc>
                <a:spcPts val="4368"/>
              </a:lnSpc>
            </a:pPr>
            <a:r>
              <a:rPr lang="en-US" b="true" sz="3500">
                <a:solidFill>
                  <a:srgbClr val="CC7BCC"/>
                </a:solidFill>
                <a:latin typeface="Binate Bold"/>
                <a:ea typeface="Binate Bold"/>
                <a:cs typeface="Binate Bold"/>
                <a:sym typeface="Binate Bold"/>
              </a:rPr>
              <a:t>Wat gebeurt er politiek?</a:t>
            </a:r>
          </a:p>
        </p:txBody>
      </p:sp>
      <p:sp>
        <p:nvSpPr>
          <p:cNvPr name="TextBox 7" id="7"/>
          <p:cNvSpPr txBox="true"/>
          <p:nvPr/>
        </p:nvSpPr>
        <p:spPr>
          <a:xfrm rot="0">
            <a:off x="837305" y="1315793"/>
            <a:ext cx="3565088" cy="311658"/>
          </a:xfrm>
          <a:prstGeom prst="rect">
            <a:avLst/>
          </a:prstGeom>
        </p:spPr>
        <p:txBody>
          <a:bodyPr anchor="t" rtlCol="false" tIns="0" lIns="0" bIns="0" rIns="0">
            <a:spAutoFit/>
          </a:bodyPr>
          <a:lstStyle/>
          <a:p>
            <a:pPr algn="l">
              <a:lnSpc>
                <a:spcPts val="2496"/>
              </a:lnSpc>
            </a:pPr>
            <a:r>
              <a:rPr lang="en-US" sz="2000">
                <a:solidFill>
                  <a:srgbClr val="2C3F42"/>
                </a:solidFill>
                <a:latin typeface="Binate"/>
                <a:ea typeface="Binate"/>
                <a:cs typeface="Binate"/>
                <a:sym typeface="Binate"/>
              </a:rPr>
              <a:t>Wat gebeurt er in Den Haag?</a:t>
            </a:r>
          </a:p>
        </p:txBody>
      </p:sp>
      <p:sp>
        <p:nvSpPr>
          <p:cNvPr name="TextBox 8" id="8"/>
          <p:cNvSpPr txBox="true"/>
          <p:nvPr/>
        </p:nvSpPr>
        <p:spPr>
          <a:xfrm rot="0">
            <a:off x="837305" y="1879102"/>
            <a:ext cx="9755391" cy="655739"/>
          </a:xfrm>
          <a:prstGeom prst="rect">
            <a:avLst/>
          </a:prstGeom>
        </p:spPr>
        <p:txBody>
          <a:bodyPr anchor="t" rtlCol="false" tIns="0" lIns="0" bIns="0" rIns="0">
            <a:spAutoFit/>
          </a:bodyPr>
          <a:lstStyle/>
          <a:p>
            <a:pPr algn="l">
              <a:lnSpc>
                <a:spcPts val="2361"/>
              </a:lnSpc>
            </a:pPr>
            <a:r>
              <a:rPr lang="en-US" sz="1600">
                <a:solidFill>
                  <a:srgbClr val="2B2E3C"/>
                </a:solidFill>
                <a:latin typeface="Open Sans"/>
                <a:ea typeface="Open Sans"/>
                <a:cs typeface="Open Sans"/>
                <a:sym typeface="Open Sans"/>
              </a:rPr>
              <a:t>Ook politiek gebeurt er veel rond thuisonderwijs en artikel 5b. Er zijn spoeddebatten, gesprekken met ministeries en gemeenten, en veel discussie in Den Haag.</a:t>
            </a:r>
          </a:p>
        </p:txBody>
      </p:sp>
      <p:grpSp>
        <p:nvGrpSpPr>
          <p:cNvPr name="Group 9" id="9"/>
          <p:cNvGrpSpPr/>
          <p:nvPr/>
        </p:nvGrpSpPr>
        <p:grpSpPr>
          <a:xfrm rot="0">
            <a:off x="915743" y="2739923"/>
            <a:ext cx="313877" cy="313877"/>
            <a:chOff x="0" y="0"/>
            <a:chExt cx="418503" cy="418503"/>
          </a:xfrm>
        </p:grpSpPr>
        <p:sp>
          <p:nvSpPr>
            <p:cNvPr name="Freeform 10" id="10" descr="preencoded.png"/>
            <p:cNvSpPr/>
            <p:nvPr/>
          </p:nvSpPr>
          <p:spPr>
            <a:xfrm flipH="false" flipV="false" rot="0">
              <a:off x="0" y="0"/>
              <a:ext cx="418465" cy="418465"/>
            </a:xfrm>
            <a:custGeom>
              <a:avLst/>
              <a:gdLst/>
              <a:ahLst/>
              <a:cxnLst/>
              <a:rect r="r" b="b" t="t" l="l"/>
              <a:pathLst>
                <a:path h="418465" w="418465">
                  <a:moveTo>
                    <a:pt x="0" y="0"/>
                  </a:moveTo>
                  <a:lnTo>
                    <a:pt x="418465" y="0"/>
                  </a:lnTo>
                  <a:lnTo>
                    <a:pt x="418465" y="418465"/>
                  </a:lnTo>
                  <a:lnTo>
                    <a:pt x="0" y="418465"/>
                  </a:lnTo>
                  <a:lnTo>
                    <a:pt x="0" y="0"/>
                  </a:lnTo>
                  <a:close/>
                </a:path>
              </a:pathLst>
            </a:custGeom>
            <a:blipFill>
              <a:blip r:embed="rId6"/>
              <a:stretch>
                <a:fillRect l="0" t="0" r="-9" b="-9"/>
              </a:stretch>
            </a:blipFill>
          </p:spPr>
        </p:sp>
      </p:grpSp>
      <p:sp>
        <p:nvSpPr>
          <p:cNvPr name="TextBox 11" id="11"/>
          <p:cNvSpPr txBox="true"/>
          <p:nvPr/>
        </p:nvSpPr>
        <p:spPr>
          <a:xfrm rot="0">
            <a:off x="1517456" y="2723998"/>
            <a:ext cx="3214926" cy="311658"/>
          </a:xfrm>
          <a:prstGeom prst="rect">
            <a:avLst/>
          </a:prstGeom>
        </p:spPr>
        <p:txBody>
          <a:bodyPr anchor="t" rtlCol="false" tIns="0" lIns="0" bIns="0" rIns="0">
            <a:spAutoFit/>
          </a:bodyPr>
          <a:lstStyle/>
          <a:p>
            <a:pPr algn="l">
              <a:lnSpc>
                <a:spcPts val="2496"/>
              </a:lnSpc>
            </a:pPr>
            <a:r>
              <a:rPr lang="en-US" sz="2000">
                <a:solidFill>
                  <a:srgbClr val="2B2E3C"/>
                </a:solidFill>
                <a:latin typeface="Binate"/>
                <a:ea typeface="Binate"/>
                <a:cs typeface="Binate"/>
                <a:sym typeface="Binate"/>
              </a:rPr>
              <a:t>Afschaffing van artikel 5b</a:t>
            </a:r>
          </a:p>
        </p:txBody>
      </p:sp>
      <p:sp>
        <p:nvSpPr>
          <p:cNvPr name="TextBox 12" id="12"/>
          <p:cNvSpPr txBox="true"/>
          <p:nvPr/>
        </p:nvSpPr>
        <p:spPr>
          <a:xfrm rot="0">
            <a:off x="1517456" y="3128372"/>
            <a:ext cx="4087120" cy="1163117"/>
          </a:xfrm>
          <a:prstGeom prst="rect">
            <a:avLst/>
          </a:prstGeom>
        </p:spPr>
        <p:txBody>
          <a:bodyPr anchor="t" rtlCol="false" tIns="0" lIns="0" bIns="0" rIns="0">
            <a:spAutoFit/>
          </a:bodyPr>
          <a:lstStyle/>
          <a:p>
            <a:pPr algn="l">
              <a:lnSpc>
                <a:spcPts val="2361"/>
              </a:lnSpc>
            </a:pPr>
            <a:r>
              <a:rPr lang="en-US" sz="1600">
                <a:solidFill>
                  <a:srgbClr val="2B2E3C"/>
                </a:solidFill>
                <a:latin typeface="Open Sans"/>
                <a:ea typeface="Open Sans"/>
                <a:cs typeface="Open Sans"/>
                <a:sym typeface="Open Sans"/>
              </a:rPr>
              <a:t>Er wordt politiek gesproken over het mogelijk afschaffen van artikel 5b. Dit zou betekenen dat vrijstelling op basis van richtingsbezwaren verdwijnt.</a:t>
            </a:r>
          </a:p>
        </p:txBody>
      </p:sp>
      <p:grpSp>
        <p:nvGrpSpPr>
          <p:cNvPr name="Group 13" id="13"/>
          <p:cNvGrpSpPr/>
          <p:nvPr/>
        </p:nvGrpSpPr>
        <p:grpSpPr>
          <a:xfrm rot="0">
            <a:off x="5903709" y="2739923"/>
            <a:ext cx="313877" cy="313877"/>
            <a:chOff x="0" y="0"/>
            <a:chExt cx="418503" cy="418503"/>
          </a:xfrm>
        </p:grpSpPr>
        <p:sp>
          <p:nvSpPr>
            <p:cNvPr name="Freeform 14" id="14" descr="preencoded.png"/>
            <p:cNvSpPr/>
            <p:nvPr/>
          </p:nvSpPr>
          <p:spPr>
            <a:xfrm flipH="false" flipV="false" rot="0">
              <a:off x="0" y="0"/>
              <a:ext cx="418465" cy="418465"/>
            </a:xfrm>
            <a:custGeom>
              <a:avLst/>
              <a:gdLst/>
              <a:ahLst/>
              <a:cxnLst/>
              <a:rect r="r" b="b" t="t" l="l"/>
              <a:pathLst>
                <a:path h="418465" w="418465">
                  <a:moveTo>
                    <a:pt x="0" y="0"/>
                  </a:moveTo>
                  <a:lnTo>
                    <a:pt x="418465" y="0"/>
                  </a:lnTo>
                  <a:lnTo>
                    <a:pt x="418465" y="418465"/>
                  </a:lnTo>
                  <a:lnTo>
                    <a:pt x="0" y="418465"/>
                  </a:lnTo>
                  <a:lnTo>
                    <a:pt x="0" y="0"/>
                  </a:lnTo>
                  <a:close/>
                </a:path>
              </a:pathLst>
            </a:custGeom>
            <a:blipFill>
              <a:blip r:embed="rId6"/>
              <a:stretch>
                <a:fillRect l="0" t="0" r="-9" b="-9"/>
              </a:stretch>
            </a:blipFill>
          </p:spPr>
        </p:sp>
      </p:grpSp>
      <p:sp>
        <p:nvSpPr>
          <p:cNvPr name="TextBox 15" id="15"/>
          <p:cNvSpPr txBox="true"/>
          <p:nvPr/>
        </p:nvSpPr>
        <p:spPr>
          <a:xfrm rot="0">
            <a:off x="6505423" y="2699590"/>
            <a:ext cx="3046809" cy="311658"/>
          </a:xfrm>
          <a:prstGeom prst="rect">
            <a:avLst/>
          </a:prstGeom>
        </p:spPr>
        <p:txBody>
          <a:bodyPr anchor="t" rtlCol="false" tIns="0" lIns="0" bIns="0" rIns="0">
            <a:spAutoFit/>
          </a:bodyPr>
          <a:lstStyle/>
          <a:p>
            <a:pPr algn="l">
              <a:lnSpc>
                <a:spcPts val="2496"/>
              </a:lnSpc>
            </a:pPr>
            <a:r>
              <a:rPr lang="en-US" sz="2000">
                <a:solidFill>
                  <a:srgbClr val="2B2E3C"/>
                </a:solidFill>
                <a:latin typeface="Binate"/>
                <a:ea typeface="Binate"/>
                <a:cs typeface="Binate"/>
                <a:sym typeface="Binate"/>
              </a:rPr>
              <a:t>Thuisonderwijs in de wet</a:t>
            </a:r>
          </a:p>
        </p:txBody>
      </p:sp>
      <p:sp>
        <p:nvSpPr>
          <p:cNvPr name="TextBox 16" id="16"/>
          <p:cNvSpPr txBox="true"/>
          <p:nvPr/>
        </p:nvSpPr>
        <p:spPr>
          <a:xfrm rot="0">
            <a:off x="6514957" y="3128372"/>
            <a:ext cx="4087263" cy="1753667"/>
          </a:xfrm>
          <a:prstGeom prst="rect">
            <a:avLst/>
          </a:prstGeom>
        </p:spPr>
        <p:txBody>
          <a:bodyPr anchor="t" rtlCol="false" tIns="0" lIns="0" bIns="0" rIns="0">
            <a:spAutoFit/>
          </a:bodyPr>
          <a:lstStyle/>
          <a:p>
            <a:pPr algn="l">
              <a:lnSpc>
                <a:spcPts val="2361"/>
              </a:lnSpc>
            </a:pPr>
            <a:r>
              <a:rPr lang="en-US" sz="1600">
                <a:solidFill>
                  <a:srgbClr val="2B2E3C"/>
                </a:solidFill>
                <a:latin typeface="Open Sans"/>
                <a:ea typeface="Open Sans"/>
                <a:cs typeface="Open Sans"/>
                <a:sym typeface="Open Sans"/>
              </a:rPr>
              <a:t>E</a:t>
            </a:r>
            <a:r>
              <a:rPr lang="en-US" sz="1600">
                <a:solidFill>
                  <a:srgbClr val="2B2E3C"/>
                </a:solidFill>
                <a:latin typeface="Open Sans"/>
                <a:ea typeface="Open Sans"/>
                <a:cs typeface="Open Sans"/>
                <a:sym typeface="Open Sans"/>
              </a:rPr>
              <a:t>r wordt ook gesproken over een officiële thuisonderwijswet met toezicht, registratie en inspectie. Sommige ouders zien dit als meer zekerheid, terwijl andere ouders zich zorgen maken over verlies van ouderlijk gezag en meer overheidscontrole.</a:t>
            </a:r>
          </a:p>
        </p:txBody>
      </p:sp>
      <p:grpSp>
        <p:nvGrpSpPr>
          <p:cNvPr name="Group 17" id="17"/>
          <p:cNvGrpSpPr/>
          <p:nvPr/>
        </p:nvGrpSpPr>
        <p:grpSpPr>
          <a:xfrm rot="0">
            <a:off x="915743" y="5021009"/>
            <a:ext cx="313877" cy="313877"/>
            <a:chOff x="0" y="0"/>
            <a:chExt cx="418503" cy="418503"/>
          </a:xfrm>
        </p:grpSpPr>
        <p:sp>
          <p:nvSpPr>
            <p:cNvPr name="Freeform 18" id="18" descr="preencoded.png"/>
            <p:cNvSpPr/>
            <p:nvPr/>
          </p:nvSpPr>
          <p:spPr>
            <a:xfrm flipH="false" flipV="false" rot="0">
              <a:off x="0" y="0"/>
              <a:ext cx="418465" cy="418465"/>
            </a:xfrm>
            <a:custGeom>
              <a:avLst/>
              <a:gdLst/>
              <a:ahLst/>
              <a:cxnLst/>
              <a:rect r="r" b="b" t="t" l="l"/>
              <a:pathLst>
                <a:path h="418465" w="418465">
                  <a:moveTo>
                    <a:pt x="0" y="0"/>
                  </a:moveTo>
                  <a:lnTo>
                    <a:pt x="418465" y="0"/>
                  </a:lnTo>
                  <a:lnTo>
                    <a:pt x="418465" y="418465"/>
                  </a:lnTo>
                  <a:lnTo>
                    <a:pt x="0" y="418465"/>
                  </a:lnTo>
                  <a:lnTo>
                    <a:pt x="0" y="0"/>
                  </a:lnTo>
                  <a:close/>
                </a:path>
              </a:pathLst>
            </a:custGeom>
            <a:blipFill>
              <a:blip r:embed="rId6"/>
              <a:stretch>
                <a:fillRect l="0" t="0" r="-9" b="-9"/>
              </a:stretch>
            </a:blipFill>
          </p:spPr>
        </p:sp>
      </p:grpSp>
      <p:sp>
        <p:nvSpPr>
          <p:cNvPr name="TextBox 19" id="19"/>
          <p:cNvSpPr txBox="true"/>
          <p:nvPr/>
        </p:nvSpPr>
        <p:spPr>
          <a:xfrm rot="0">
            <a:off x="1517456" y="4982909"/>
            <a:ext cx="2873097" cy="311658"/>
          </a:xfrm>
          <a:prstGeom prst="rect">
            <a:avLst/>
          </a:prstGeom>
        </p:spPr>
        <p:txBody>
          <a:bodyPr anchor="t" rtlCol="false" tIns="0" lIns="0" bIns="0" rIns="0">
            <a:spAutoFit/>
          </a:bodyPr>
          <a:lstStyle/>
          <a:p>
            <a:pPr algn="l">
              <a:lnSpc>
                <a:spcPts val="2496"/>
              </a:lnSpc>
            </a:pPr>
            <a:r>
              <a:rPr lang="en-US" sz="2000">
                <a:solidFill>
                  <a:srgbClr val="2B2E3C"/>
                </a:solidFill>
                <a:latin typeface="Binate"/>
                <a:ea typeface="Binate"/>
                <a:cs typeface="Binate"/>
                <a:sym typeface="Binate"/>
              </a:rPr>
              <a:t>Meer focus op controle</a:t>
            </a:r>
          </a:p>
        </p:txBody>
      </p:sp>
      <p:sp>
        <p:nvSpPr>
          <p:cNvPr name="TextBox 20" id="20"/>
          <p:cNvSpPr txBox="true"/>
          <p:nvPr/>
        </p:nvSpPr>
        <p:spPr>
          <a:xfrm rot="0">
            <a:off x="1517456" y="5380292"/>
            <a:ext cx="9075239" cy="572567"/>
          </a:xfrm>
          <a:prstGeom prst="rect">
            <a:avLst/>
          </a:prstGeom>
        </p:spPr>
        <p:txBody>
          <a:bodyPr anchor="t" rtlCol="false" tIns="0" lIns="0" bIns="0" rIns="0">
            <a:spAutoFit/>
          </a:bodyPr>
          <a:lstStyle/>
          <a:p>
            <a:pPr algn="l">
              <a:lnSpc>
                <a:spcPts val="2361"/>
              </a:lnSpc>
            </a:pPr>
            <a:r>
              <a:rPr lang="en-US" sz="1600">
                <a:solidFill>
                  <a:srgbClr val="2B2E3C"/>
                </a:solidFill>
                <a:latin typeface="Open Sans"/>
                <a:ea typeface="Open Sans"/>
                <a:cs typeface="Open Sans"/>
                <a:sym typeface="Open Sans"/>
              </a:rPr>
              <a:t>De nadruk verschuift steeds meer naar controle, registratie, toezicht en handhaving. Ook is er meer media-aandacht en maatschappelijke discussie waardoor de druk wordt opgevoerd. </a:t>
            </a:r>
          </a:p>
        </p:txBody>
      </p:sp>
      <p:grpSp>
        <p:nvGrpSpPr>
          <p:cNvPr name="Group 21" id="21"/>
          <p:cNvGrpSpPr/>
          <p:nvPr/>
        </p:nvGrpSpPr>
        <p:grpSpPr>
          <a:xfrm rot="0">
            <a:off x="757238" y="8857536"/>
            <a:ext cx="9915525" cy="1044382"/>
            <a:chOff x="0" y="0"/>
            <a:chExt cx="13220700" cy="1392510"/>
          </a:xfrm>
        </p:grpSpPr>
        <p:sp>
          <p:nvSpPr>
            <p:cNvPr name="Freeform 22" id="22"/>
            <p:cNvSpPr/>
            <p:nvPr/>
          </p:nvSpPr>
          <p:spPr>
            <a:xfrm flipH="false" flipV="false" rot="0">
              <a:off x="0" y="0"/>
              <a:ext cx="13220649" cy="1392492"/>
            </a:xfrm>
            <a:custGeom>
              <a:avLst/>
              <a:gdLst/>
              <a:ahLst/>
              <a:cxnLst/>
              <a:rect r="r" b="b" t="t" l="l"/>
              <a:pathLst>
                <a:path h="1392492" w="13220649">
                  <a:moveTo>
                    <a:pt x="0" y="144057"/>
                  </a:moveTo>
                  <a:cubicBezTo>
                    <a:pt x="0" y="64471"/>
                    <a:pt x="181077" y="0"/>
                    <a:pt x="404609" y="0"/>
                  </a:cubicBezTo>
                  <a:lnTo>
                    <a:pt x="12816039" y="0"/>
                  </a:lnTo>
                  <a:cubicBezTo>
                    <a:pt x="13039572" y="0"/>
                    <a:pt x="13220649" y="64471"/>
                    <a:pt x="13220649" y="144057"/>
                  </a:cubicBezTo>
                  <a:lnTo>
                    <a:pt x="13220649" y="1248435"/>
                  </a:lnTo>
                  <a:cubicBezTo>
                    <a:pt x="13220649" y="1328021"/>
                    <a:pt x="13039572" y="1392492"/>
                    <a:pt x="12816039" y="1392492"/>
                  </a:cubicBezTo>
                  <a:lnTo>
                    <a:pt x="404609" y="1392492"/>
                  </a:lnTo>
                  <a:cubicBezTo>
                    <a:pt x="181077" y="1392492"/>
                    <a:pt x="0" y="1328021"/>
                    <a:pt x="0" y="1248435"/>
                  </a:cubicBezTo>
                  <a:close/>
                </a:path>
              </a:pathLst>
            </a:custGeom>
            <a:solidFill>
              <a:srgbClr val="63A474"/>
            </a:solidFill>
          </p:spPr>
        </p:sp>
      </p:grpSp>
      <p:sp>
        <p:nvSpPr>
          <p:cNvPr name="TextBox 23" id="23"/>
          <p:cNvSpPr txBox="true"/>
          <p:nvPr/>
        </p:nvSpPr>
        <p:spPr>
          <a:xfrm rot="0">
            <a:off x="998177" y="9147019"/>
            <a:ext cx="9433647" cy="572567"/>
          </a:xfrm>
          <a:prstGeom prst="rect">
            <a:avLst/>
          </a:prstGeom>
        </p:spPr>
        <p:txBody>
          <a:bodyPr anchor="t" rtlCol="false" tIns="0" lIns="0" bIns="0" rIns="0">
            <a:spAutoFit/>
          </a:bodyPr>
          <a:lstStyle/>
          <a:p>
            <a:pPr algn="l">
              <a:lnSpc>
                <a:spcPts val="2361"/>
              </a:lnSpc>
            </a:pPr>
            <a:r>
              <a:rPr lang="en-US" b="true" sz="1600">
                <a:solidFill>
                  <a:srgbClr val="000000"/>
                </a:solidFill>
                <a:latin typeface="Open Sans Bold"/>
                <a:ea typeface="Open Sans Bold"/>
                <a:cs typeface="Open Sans Bold"/>
                <a:sym typeface="Open Sans Bold"/>
              </a:rPr>
              <a:t>Belangrijk:</a:t>
            </a:r>
            <a:r>
              <a:rPr lang="en-US" sz="1600">
                <a:solidFill>
                  <a:srgbClr val="000000"/>
                </a:solidFill>
                <a:latin typeface="Open Sans"/>
                <a:ea typeface="Open Sans"/>
                <a:cs typeface="Open Sans"/>
                <a:sym typeface="Open Sans"/>
              </a:rPr>
              <a:t> </a:t>
            </a:r>
            <a:r>
              <a:rPr lang="en-US" sz="1600">
                <a:solidFill>
                  <a:srgbClr val="000000"/>
                </a:solidFill>
                <a:latin typeface="Open Sans"/>
                <a:ea typeface="Open Sans"/>
                <a:cs typeface="Open Sans"/>
                <a:sym typeface="Open Sans"/>
              </a:rPr>
              <a:t>Er is nog </a:t>
            </a:r>
            <a:r>
              <a:rPr lang="en-US" b="true" sz="1600">
                <a:solidFill>
                  <a:srgbClr val="000000"/>
                </a:solidFill>
                <a:latin typeface="Open Sans Bold"/>
                <a:ea typeface="Open Sans Bold"/>
                <a:cs typeface="Open Sans Bold"/>
                <a:sym typeface="Open Sans Bold"/>
              </a:rPr>
              <a:t>geen nieuwe wet</a:t>
            </a:r>
            <a:r>
              <a:rPr lang="en-US" sz="1600">
                <a:solidFill>
                  <a:srgbClr val="000000"/>
                </a:solidFill>
                <a:latin typeface="Open Sans"/>
                <a:ea typeface="Open Sans"/>
                <a:cs typeface="Open Sans"/>
                <a:sym typeface="Open Sans"/>
              </a:rPr>
              <a:t> aangenomen. Wel neemt de politieke druk snel toe. Daarnaast gaat het niet alleen over thuisonderwijs, maar ook over de positie van ouders.</a:t>
            </a:r>
          </a:p>
        </p:txBody>
      </p:sp>
      <p:grpSp>
        <p:nvGrpSpPr>
          <p:cNvPr name="Group 24" id="24"/>
          <p:cNvGrpSpPr/>
          <p:nvPr/>
        </p:nvGrpSpPr>
        <p:grpSpPr>
          <a:xfrm rot="0">
            <a:off x="876524" y="6181458"/>
            <a:ext cx="313877" cy="313877"/>
            <a:chOff x="0" y="0"/>
            <a:chExt cx="418503" cy="418503"/>
          </a:xfrm>
        </p:grpSpPr>
        <p:sp>
          <p:nvSpPr>
            <p:cNvPr name="Freeform 25" id="25" descr="preencoded.png"/>
            <p:cNvSpPr/>
            <p:nvPr/>
          </p:nvSpPr>
          <p:spPr>
            <a:xfrm flipH="false" flipV="false" rot="0">
              <a:off x="0" y="0"/>
              <a:ext cx="418465" cy="418465"/>
            </a:xfrm>
            <a:custGeom>
              <a:avLst/>
              <a:gdLst/>
              <a:ahLst/>
              <a:cxnLst/>
              <a:rect r="r" b="b" t="t" l="l"/>
              <a:pathLst>
                <a:path h="418465" w="418465">
                  <a:moveTo>
                    <a:pt x="0" y="0"/>
                  </a:moveTo>
                  <a:lnTo>
                    <a:pt x="418465" y="0"/>
                  </a:lnTo>
                  <a:lnTo>
                    <a:pt x="418465" y="418465"/>
                  </a:lnTo>
                  <a:lnTo>
                    <a:pt x="0" y="418465"/>
                  </a:lnTo>
                  <a:lnTo>
                    <a:pt x="0" y="0"/>
                  </a:lnTo>
                  <a:close/>
                </a:path>
              </a:pathLst>
            </a:custGeom>
            <a:blipFill>
              <a:blip r:embed="rId6"/>
              <a:stretch>
                <a:fillRect l="0" t="0" r="-9" b="-9"/>
              </a:stretch>
            </a:blipFill>
          </p:spPr>
        </p:sp>
      </p:grpSp>
      <p:sp>
        <p:nvSpPr>
          <p:cNvPr name="TextBox 26" id="26"/>
          <p:cNvSpPr txBox="true"/>
          <p:nvPr/>
        </p:nvSpPr>
        <p:spPr>
          <a:xfrm rot="0">
            <a:off x="1478237" y="6143358"/>
            <a:ext cx="1963936" cy="311658"/>
          </a:xfrm>
          <a:prstGeom prst="rect">
            <a:avLst/>
          </a:prstGeom>
        </p:spPr>
        <p:txBody>
          <a:bodyPr anchor="t" rtlCol="false" tIns="0" lIns="0" bIns="0" rIns="0">
            <a:spAutoFit/>
          </a:bodyPr>
          <a:lstStyle/>
          <a:p>
            <a:pPr algn="l">
              <a:lnSpc>
                <a:spcPts val="2496"/>
              </a:lnSpc>
            </a:pPr>
            <a:r>
              <a:rPr lang="en-US" sz="2000">
                <a:solidFill>
                  <a:srgbClr val="2B2E3C"/>
                </a:solidFill>
                <a:latin typeface="Binate"/>
                <a:ea typeface="Binate"/>
                <a:cs typeface="Binate"/>
                <a:sym typeface="Binate"/>
              </a:rPr>
              <a:t>Rol van Ingrado</a:t>
            </a:r>
          </a:p>
        </p:txBody>
      </p:sp>
      <p:sp>
        <p:nvSpPr>
          <p:cNvPr name="TextBox 27" id="27"/>
          <p:cNvSpPr txBox="true"/>
          <p:nvPr/>
        </p:nvSpPr>
        <p:spPr>
          <a:xfrm rot="0">
            <a:off x="1478237" y="6540741"/>
            <a:ext cx="9075239" cy="2934767"/>
          </a:xfrm>
          <a:prstGeom prst="rect">
            <a:avLst/>
          </a:prstGeom>
        </p:spPr>
        <p:txBody>
          <a:bodyPr anchor="t" rtlCol="false" tIns="0" lIns="0" bIns="0" rIns="0">
            <a:spAutoFit/>
          </a:bodyPr>
          <a:lstStyle/>
          <a:p>
            <a:pPr algn="l">
              <a:lnSpc>
                <a:spcPts val="2361"/>
              </a:lnSpc>
            </a:pPr>
            <a:r>
              <a:rPr lang="en-US" sz="1599">
                <a:solidFill>
                  <a:srgbClr val="2B2E3C"/>
                </a:solidFill>
                <a:latin typeface="Open Sans"/>
                <a:ea typeface="Open Sans"/>
                <a:cs typeface="Open Sans"/>
                <a:sym typeface="Open Sans"/>
              </a:rPr>
              <a:t>I</a:t>
            </a:r>
            <a:r>
              <a:rPr lang="en-US" sz="1599">
                <a:solidFill>
                  <a:srgbClr val="2B2E3C"/>
                </a:solidFill>
                <a:latin typeface="Open Sans"/>
                <a:ea typeface="Open Sans"/>
                <a:cs typeface="Open Sans"/>
                <a:sym typeface="Open Sans"/>
              </a:rPr>
              <a:t>ngrado is de vereniging voor leerplichtambtenaren en speelt een grote rol binnen beleid, handhaving en uitvoering rondom leerplicht en vrijstellingen. Daarnaast werkt Ingrado samen met grote maatschappelijke en internationale netwerken, waaronder het World Economic Forum (WEF), en hebben we vernomen dat Ingrado betrokken was bij de financiering van de BOOS-uitzending over thuisonderwijs, waardoor veel ouders en juristen vinden dat er duidelijke belangen meespelen binnen de discussie rondom thuisonderwijs en artikel 5b.</a:t>
            </a:r>
          </a:p>
          <a:p>
            <a:pPr algn="l">
              <a:lnSpc>
                <a:spcPts val="2361"/>
              </a:lnSpc>
            </a:pPr>
          </a:p>
          <a:p>
            <a:pPr algn="l">
              <a:lnSpc>
                <a:spcPts val="2361"/>
              </a:lnSpc>
            </a:pPr>
          </a:p>
          <a:p>
            <a:pPr algn="l">
              <a:lnSpc>
                <a:spcPts val="2361"/>
              </a:lnSpc>
            </a:pPr>
          </a:p>
          <a:p>
            <a:pPr algn="l">
              <a:lnSpc>
                <a:spcPts val="2361"/>
              </a:lnSpc>
            </a:pP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6058359" y="9688982"/>
            <a:ext cx="2143687" cy="512064"/>
            <a:chOff x="0" y="0"/>
            <a:chExt cx="2858249" cy="682752"/>
          </a:xfrm>
        </p:grpSpPr>
        <p:sp>
          <p:nvSpPr>
            <p:cNvPr name="Freeform 3" id="3" descr="preencoded.png">
              <a:hlinkClick r:id="rId3" tooltip="https://gamma.app/?utm_source=made-with-gamma"/>
            </p:cNvPr>
            <p:cNvSpPr/>
            <p:nvPr/>
          </p:nvSpPr>
          <p:spPr>
            <a:xfrm flipH="false" flipV="false" rot="0">
              <a:off x="0" y="0"/>
              <a:ext cx="2858262" cy="682752"/>
            </a:xfrm>
            <a:custGeom>
              <a:avLst/>
              <a:gdLst/>
              <a:ahLst/>
              <a:cxnLst/>
              <a:rect r="r" b="b" t="t" l="l"/>
              <a:pathLst>
                <a:path h="682752" w="2858262">
                  <a:moveTo>
                    <a:pt x="0" y="0"/>
                  </a:moveTo>
                  <a:lnTo>
                    <a:pt x="2858262" y="0"/>
                  </a:lnTo>
                  <a:lnTo>
                    <a:pt x="2858262" y="682752"/>
                  </a:lnTo>
                  <a:lnTo>
                    <a:pt x="0" y="682752"/>
                  </a:lnTo>
                  <a:lnTo>
                    <a:pt x="0" y="0"/>
                  </a:lnTo>
                  <a:close/>
                </a:path>
              </a:pathLst>
            </a:custGeom>
            <a:blipFill>
              <a:blip r:embed="rId4"/>
              <a:stretch>
                <a:fillRect l="0" t="0" r="0" b="0"/>
              </a:stretch>
            </a:blipFill>
          </p:spPr>
        </p:sp>
      </p:grpSp>
      <p:grpSp>
        <p:nvGrpSpPr>
          <p:cNvPr name="Group 4" id="4"/>
          <p:cNvGrpSpPr/>
          <p:nvPr/>
        </p:nvGrpSpPr>
        <p:grpSpPr>
          <a:xfrm rot="0">
            <a:off x="11430000" y="0"/>
            <a:ext cx="6858000" cy="10287000"/>
            <a:chOff x="0" y="0"/>
            <a:chExt cx="9144000" cy="13716000"/>
          </a:xfrm>
        </p:grpSpPr>
        <p:sp>
          <p:nvSpPr>
            <p:cNvPr name="Freeform 5" id="5"/>
            <p:cNvSpPr/>
            <p:nvPr/>
          </p:nvSpPr>
          <p:spPr>
            <a:xfrm flipH="false" flipV="false" rot="0">
              <a:off x="0" y="0"/>
              <a:ext cx="9144000" cy="13716000"/>
            </a:xfrm>
            <a:custGeom>
              <a:avLst/>
              <a:gdLst/>
              <a:ahLst/>
              <a:cxnLst/>
              <a:rect r="r" b="b" t="t" l="l"/>
              <a:pathLst>
                <a:path h="13716000" w="9144000">
                  <a:moveTo>
                    <a:pt x="0" y="0"/>
                  </a:moveTo>
                  <a:lnTo>
                    <a:pt x="9144000" y="0"/>
                  </a:lnTo>
                  <a:lnTo>
                    <a:pt x="9144000" y="13716000"/>
                  </a:lnTo>
                  <a:lnTo>
                    <a:pt x="0" y="13716000"/>
                  </a:lnTo>
                  <a:lnTo>
                    <a:pt x="0" y="0"/>
                  </a:lnTo>
                  <a:close/>
                </a:path>
              </a:pathLst>
            </a:custGeom>
            <a:blipFill>
              <a:blip r:embed="rId5"/>
              <a:stretch>
                <a:fillRect l="0" t="-1195" r="0" b="-1195"/>
              </a:stretch>
            </a:blipFill>
          </p:spPr>
        </p:sp>
      </p:grpSp>
      <p:grpSp>
        <p:nvGrpSpPr>
          <p:cNvPr name="Group 6" id="6"/>
          <p:cNvGrpSpPr/>
          <p:nvPr/>
        </p:nvGrpSpPr>
        <p:grpSpPr>
          <a:xfrm rot="0">
            <a:off x="597541" y="2833573"/>
            <a:ext cx="5026371" cy="552145"/>
            <a:chOff x="0" y="0"/>
            <a:chExt cx="6701828" cy="736194"/>
          </a:xfrm>
        </p:grpSpPr>
        <p:sp>
          <p:nvSpPr>
            <p:cNvPr name="Freeform 7" id="7"/>
            <p:cNvSpPr/>
            <p:nvPr/>
          </p:nvSpPr>
          <p:spPr>
            <a:xfrm flipH="false" flipV="false" rot="0">
              <a:off x="0" y="0"/>
              <a:ext cx="6701790" cy="736189"/>
            </a:xfrm>
            <a:custGeom>
              <a:avLst/>
              <a:gdLst/>
              <a:ahLst/>
              <a:cxnLst/>
              <a:rect r="r" b="b" t="t" l="l"/>
              <a:pathLst>
                <a:path h="736189" w="6701790">
                  <a:moveTo>
                    <a:pt x="0" y="30291"/>
                  </a:moveTo>
                  <a:cubicBezTo>
                    <a:pt x="0" y="13572"/>
                    <a:pt x="78359" y="0"/>
                    <a:pt x="174879" y="0"/>
                  </a:cubicBezTo>
                  <a:lnTo>
                    <a:pt x="6526911" y="0"/>
                  </a:lnTo>
                  <a:cubicBezTo>
                    <a:pt x="6623558" y="0"/>
                    <a:pt x="6701790" y="13572"/>
                    <a:pt x="6701790" y="30291"/>
                  </a:cubicBezTo>
                  <a:lnTo>
                    <a:pt x="6701790" y="705899"/>
                  </a:lnTo>
                  <a:cubicBezTo>
                    <a:pt x="6701790" y="722639"/>
                    <a:pt x="6623431" y="736189"/>
                    <a:pt x="6526911" y="736189"/>
                  </a:cubicBezTo>
                  <a:lnTo>
                    <a:pt x="174879" y="736189"/>
                  </a:lnTo>
                  <a:cubicBezTo>
                    <a:pt x="78359" y="736189"/>
                    <a:pt x="0" y="722639"/>
                    <a:pt x="0" y="705899"/>
                  </a:cubicBezTo>
                  <a:close/>
                </a:path>
              </a:pathLst>
            </a:custGeom>
            <a:solidFill>
              <a:srgbClr val="63A474"/>
            </a:solidFill>
          </p:spPr>
        </p:sp>
      </p:grpSp>
      <p:grpSp>
        <p:nvGrpSpPr>
          <p:cNvPr name="Group 8" id="8"/>
          <p:cNvGrpSpPr/>
          <p:nvPr/>
        </p:nvGrpSpPr>
        <p:grpSpPr>
          <a:xfrm rot="0">
            <a:off x="728662" y="6195422"/>
            <a:ext cx="9972675" cy="1522066"/>
            <a:chOff x="0" y="0"/>
            <a:chExt cx="13296900" cy="2029422"/>
          </a:xfrm>
        </p:grpSpPr>
        <p:sp>
          <p:nvSpPr>
            <p:cNvPr name="Freeform 9" id="9"/>
            <p:cNvSpPr/>
            <p:nvPr/>
          </p:nvSpPr>
          <p:spPr>
            <a:xfrm flipH="false" flipV="false" rot="0">
              <a:off x="0" y="0"/>
              <a:ext cx="13296900" cy="2029333"/>
            </a:xfrm>
            <a:custGeom>
              <a:avLst/>
              <a:gdLst/>
              <a:ahLst/>
              <a:cxnLst/>
              <a:rect r="r" b="b" t="t" l="l"/>
              <a:pathLst>
                <a:path h="2029333" w="13296900">
                  <a:moveTo>
                    <a:pt x="0" y="101981"/>
                  </a:moveTo>
                  <a:cubicBezTo>
                    <a:pt x="0" y="45720"/>
                    <a:pt x="45720" y="0"/>
                    <a:pt x="101981" y="0"/>
                  </a:cubicBezTo>
                  <a:lnTo>
                    <a:pt x="13194919" y="0"/>
                  </a:lnTo>
                  <a:cubicBezTo>
                    <a:pt x="13251307" y="0"/>
                    <a:pt x="13296900" y="45720"/>
                    <a:pt x="13296900" y="101981"/>
                  </a:cubicBezTo>
                  <a:lnTo>
                    <a:pt x="13296900" y="1927352"/>
                  </a:lnTo>
                  <a:cubicBezTo>
                    <a:pt x="13296900" y="1983740"/>
                    <a:pt x="13251180" y="2029333"/>
                    <a:pt x="13194919" y="2029333"/>
                  </a:cubicBezTo>
                  <a:lnTo>
                    <a:pt x="101981" y="2029333"/>
                  </a:lnTo>
                  <a:cubicBezTo>
                    <a:pt x="45720" y="2029460"/>
                    <a:pt x="0" y="1983740"/>
                    <a:pt x="0" y="1927352"/>
                  </a:cubicBezTo>
                  <a:close/>
                </a:path>
              </a:pathLst>
            </a:custGeom>
            <a:solidFill>
              <a:srgbClr val="D1ACA0"/>
            </a:solidFill>
          </p:spPr>
        </p:sp>
      </p:grpSp>
      <p:grpSp>
        <p:nvGrpSpPr>
          <p:cNvPr name="Group 10" id="10"/>
          <p:cNvGrpSpPr/>
          <p:nvPr/>
        </p:nvGrpSpPr>
        <p:grpSpPr>
          <a:xfrm rot="0">
            <a:off x="728662" y="7913494"/>
            <a:ext cx="9972675" cy="13545"/>
            <a:chOff x="0" y="0"/>
            <a:chExt cx="13296900" cy="18059"/>
          </a:xfrm>
        </p:grpSpPr>
        <p:sp>
          <p:nvSpPr>
            <p:cNvPr name="Freeform 11" id="11"/>
            <p:cNvSpPr/>
            <p:nvPr/>
          </p:nvSpPr>
          <p:spPr>
            <a:xfrm flipH="false" flipV="false" rot="0">
              <a:off x="0" y="0"/>
              <a:ext cx="13296900" cy="18034"/>
            </a:xfrm>
            <a:custGeom>
              <a:avLst/>
              <a:gdLst/>
              <a:ahLst/>
              <a:cxnLst/>
              <a:rect r="r" b="b" t="t" l="l"/>
              <a:pathLst>
                <a:path h="18034" w="13296900">
                  <a:moveTo>
                    <a:pt x="0" y="0"/>
                  </a:moveTo>
                  <a:lnTo>
                    <a:pt x="13296900" y="0"/>
                  </a:lnTo>
                  <a:lnTo>
                    <a:pt x="13296900" y="18034"/>
                  </a:lnTo>
                  <a:lnTo>
                    <a:pt x="0" y="18034"/>
                  </a:lnTo>
                  <a:close/>
                </a:path>
              </a:pathLst>
            </a:custGeom>
            <a:solidFill>
              <a:srgbClr val="2B2E3C">
                <a:alpha val="25098"/>
              </a:srgbClr>
            </a:solidFill>
          </p:spPr>
        </p:sp>
      </p:grpSp>
      <p:sp>
        <p:nvSpPr>
          <p:cNvPr name="TextBox 12" id="12"/>
          <p:cNvSpPr txBox="true"/>
          <p:nvPr/>
        </p:nvSpPr>
        <p:spPr>
          <a:xfrm rot="0">
            <a:off x="728662" y="767353"/>
            <a:ext cx="9972675" cy="540639"/>
          </a:xfrm>
          <a:prstGeom prst="rect">
            <a:avLst/>
          </a:prstGeom>
        </p:spPr>
        <p:txBody>
          <a:bodyPr anchor="t" rtlCol="false" tIns="0" lIns="0" bIns="0" rIns="0">
            <a:spAutoFit/>
          </a:bodyPr>
          <a:lstStyle/>
          <a:p>
            <a:pPr algn="l">
              <a:lnSpc>
                <a:spcPts val="4368"/>
              </a:lnSpc>
            </a:pPr>
            <a:r>
              <a:rPr lang="en-US" b="true" sz="3500">
                <a:solidFill>
                  <a:srgbClr val="CC7BCC"/>
                </a:solidFill>
                <a:latin typeface="Binate Bold"/>
                <a:ea typeface="Binate Bold"/>
                <a:cs typeface="Binate Bold"/>
                <a:sym typeface="Binate Bold"/>
              </a:rPr>
              <a:t>NVvTO en de petitie voor thuisonderwijs</a:t>
            </a:r>
          </a:p>
        </p:txBody>
      </p:sp>
      <p:sp>
        <p:nvSpPr>
          <p:cNvPr name="TextBox 13" id="13"/>
          <p:cNvSpPr txBox="true"/>
          <p:nvPr/>
        </p:nvSpPr>
        <p:spPr>
          <a:xfrm rot="0">
            <a:off x="728662" y="1549994"/>
            <a:ext cx="7107576" cy="311658"/>
          </a:xfrm>
          <a:prstGeom prst="rect">
            <a:avLst/>
          </a:prstGeom>
        </p:spPr>
        <p:txBody>
          <a:bodyPr anchor="t" rtlCol="false" tIns="0" lIns="0" bIns="0" rIns="0">
            <a:spAutoFit/>
          </a:bodyPr>
          <a:lstStyle/>
          <a:p>
            <a:pPr algn="l">
              <a:lnSpc>
                <a:spcPts val="2495"/>
              </a:lnSpc>
            </a:pPr>
            <a:r>
              <a:rPr lang="en-US" sz="1999">
                <a:solidFill>
                  <a:srgbClr val="2C3F42"/>
                </a:solidFill>
                <a:latin typeface="Binate"/>
                <a:ea typeface="Binate"/>
                <a:cs typeface="Binate"/>
                <a:sym typeface="Binate"/>
              </a:rPr>
              <a:t>Waarom zijn ouders verdeeld?</a:t>
            </a:r>
          </a:p>
        </p:txBody>
      </p:sp>
      <p:sp>
        <p:nvSpPr>
          <p:cNvPr name="TextBox 14" id="14"/>
          <p:cNvSpPr txBox="true"/>
          <p:nvPr/>
        </p:nvSpPr>
        <p:spPr>
          <a:xfrm rot="0">
            <a:off x="728662" y="2425456"/>
            <a:ext cx="10887075" cy="265786"/>
          </a:xfrm>
          <a:prstGeom prst="rect">
            <a:avLst/>
          </a:prstGeom>
        </p:spPr>
        <p:txBody>
          <a:bodyPr anchor="t" rtlCol="false" tIns="0" lIns="0" bIns="0" rIns="0">
            <a:spAutoFit/>
          </a:bodyPr>
          <a:lstStyle/>
          <a:p>
            <a:pPr algn="l">
              <a:lnSpc>
                <a:spcPts val="2227"/>
              </a:lnSpc>
            </a:pPr>
            <a:r>
              <a:rPr lang="en-US" sz="1599">
                <a:solidFill>
                  <a:srgbClr val="2B2E3C"/>
                </a:solidFill>
                <a:latin typeface="Open Sans"/>
                <a:ea typeface="Open Sans"/>
                <a:cs typeface="Open Sans"/>
                <a:sym typeface="Open Sans"/>
              </a:rPr>
              <a:t>Binnen thuisonderwijs bestaan verschillende visies op de toekomst in Nederland.</a:t>
            </a:r>
          </a:p>
        </p:txBody>
      </p:sp>
      <p:sp>
        <p:nvSpPr>
          <p:cNvPr name="TextBox 15" id="15"/>
          <p:cNvSpPr txBox="true"/>
          <p:nvPr/>
        </p:nvSpPr>
        <p:spPr>
          <a:xfrm rot="0">
            <a:off x="779707" y="2991002"/>
            <a:ext cx="3230166" cy="237896"/>
          </a:xfrm>
          <a:prstGeom prst="rect">
            <a:avLst/>
          </a:prstGeom>
        </p:spPr>
        <p:txBody>
          <a:bodyPr anchor="t" rtlCol="false" tIns="0" lIns="0" bIns="0" rIns="0">
            <a:spAutoFit/>
          </a:bodyPr>
          <a:lstStyle/>
          <a:p>
            <a:pPr algn="l">
              <a:lnSpc>
                <a:spcPts val="1996"/>
              </a:lnSpc>
            </a:pPr>
            <a:r>
              <a:rPr lang="en-US" b="true" sz="1599">
                <a:solidFill>
                  <a:srgbClr val="000000"/>
                </a:solidFill>
                <a:latin typeface="Binate Bold"/>
                <a:ea typeface="Binate Bold"/>
                <a:cs typeface="Binate Bold"/>
                <a:sym typeface="Binate Bold"/>
              </a:rPr>
              <a:t>De NVvTO &amp; de petitie</a:t>
            </a:r>
          </a:p>
        </p:txBody>
      </p:sp>
      <p:sp>
        <p:nvSpPr>
          <p:cNvPr name="TextBox 16" id="16"/>
          <p:cNvSpPr txBox="true"/>
          <p:nvPr/>
        </p:nvSpPr>
        <p:spPr>
          <a:xfrm rot="0">
            <a:off x="779707" y="3437925"/>
            <a:ext cx="4662040" cy="2475586"/>
          </a:xfrm>
          <a:prstGeom prst="rect">
            <a:avLst/>
          </a:prstGeom>
        </p:spPr>
        <p:txBody>
          <a:bodyPr anchor="t" rtlCol="false" tIns="0" lIns="0" bIns="0" rIns="0">
            <a:spAutoFit/>
          </a:bodyPr>
          <a:lstStyle/>
          <a:p>
            <a:pPr algn="l">
              <a:lnSpc>
                <a:spcPts val="2227"/>
              </a:lnSpc>
            </a:pPr>
            <a:r>
              <a:rPr lang="en-US" sz="1599">
                <a:solidFill>
                  <a:srgbClr val="000000"/>
                </a:solidFill>
                <a:latin typeface="Open Sans"/>
                <a:ea typeface="Open Sans"/>
                <a:cs typeface="Open Sans"/>
                <a:sym typeface="Open Sans"/>
              </a:rPr>
              <a:t>De NVvTO zet zich in voor wettelijke erkenning van thuisonderwijs, opname in de wet en passend toezicht. Daarvoor loopt de petitie </a:t>
            </a:r>
            <a:r>
              <a:rPr lang="en-US" b="true" sz="1599">
                <a:solidFill>
                  <a:srgbClr val="000000"/>
                </a:solidFill>
                <a:latin typeface="Open Sans Bold"/>
                <a:ea typeface="Open Sans Bold"/>
                <a:cs typeface="Open Sans Bold"/>
                <a:sym typeface="Open Sans Bold"/>
              </a:rPr>
              <a:t>"Erken thuisonderwijs als onderwijsvorm"</a:t>
            </a:r>
            <a:r>
              <a:rPr lang="en-US" sz="1599">
                <a:solidFill>
                  <a:srgbClr val="000000"/>
                </a:solidFill>
                <a:latin typeface="Open Sans"/>
                <a:ea typeface="Open Sans"/>
                <a:cs typeface="Open Sans"/>
                <a:sym typeface="Open Sans"/>
              </a:rPr>
              <a:t>. Die vraagt om wettelijke mogelijkheid voor alle gezinnen, opname in de wet en toezicht dat past bij de praktijk. Veel ouders steunen dit, omdat zij meer zekerheid, minder rechtsongelijkheid en officiële erkenning willen.</a:t>
            </a:r>
          </a:p>
        </p:txBody>
      </p:sp>
      <p:grpSp>
        <p:nvGrpSpPr>
          <p:cNvPr name="Group 17" id="17"/>
          <p:cNvGrpSpPr/>
          <p:nvPr/>
        </p:nvGrpSpPr>
        <p:grpSpPr>
          <a:xfrm rot="0">
            <a:off x="5919935" y="2833573"/>
            <a:ext cx="5026371" cy="552145"/>
            <a:chOff x="0" y="0"/>
            <a:chExt cx="6701828" cy="736194"/>
          </a:xfrm>
        </p:grpSpPr>
        <p:sp>
          <p:nvSpPr>
            <p:cNvPr name="Freeform 18" id="18"/>
            <p:cNvSpPr/>
            <p:nvPr/>
          </p:nvSpPr>
          <p:spPr>
            <a:xfrm flipH="false" flipV="false" rot="0">
              <a:off x="0" y="0"/>
              <a:ext cx="6701790" cy="736189"/>
            </a:xfrm>
            <a:custGeom>
              <a:avLst/>
              <a:gdLst/>
              <a:ahLst/>
              <a:cxnLst/>
              <a:rect r="r" b="b" t="t" l="l"/>
              <a:pathLst>
                <a:path h="736189" w="6701790">
                  <a:moveTo>
                    <a:pt x="0" y="30291"/>
                  </a:moveTo>
                  <a:cubicBezTo>
                    <a:pt x="0" y="13572"/>
                    <a:pt x="78359" y="0"/>
                    <a:pt x="174879" y="0"/>
                  </a:cubicBezTo>
                  <a:lnTo>
                    <a:pt x="6526911" y="0"/>
                  </a:lnTo>
                  <a:cubicBezTo>
                    <a:pt x="6623558" y="0"/>
                    <a:pt x="6701790" y="13572"/>
                    <a:pt x="6701790" y="30291"/>
                  </a:cubicBezTo>
                  <a:lnTo>
                    <a:pt x="6701790" y="705899"/>
                  </a:lnTo>
                  <a:cubicBezTo>
                    <a:pt x="6701790" y="722639"/>
                    <a:pt x="6623431" y="736189"/>
                    <a:pt x="6526911" y="736189"/>
                  </a:cubicBezTo>
                  <a:lnTo>
                    <a:pt x="174879" y="736189"/>
                  </a:lnTo>
                  <a:cubicBezTo>
                    <a:pt x="78359" y="736189"/>
                    <a:pt x="0" y="722639"/>
                    <a:pt x="0" y="705899"/>
                  </a:cubicBezTo>
                  <a:close/>
                </a:path>
              </a:pathLst>
            </a:custGeom>
            <a:solidFill>
              <a:srgbClr val="63A474"/>
            </a:solidFill>
          </p:spPr>
        </p:sp>
      </p:grpSp>
      <p:sp>
        <p:nvSpPr>
          <p:cNvPr name="TextBox 19" id="19"/>
          <p:cNvSpPr txBox="true"/>
          <p:nvPr/>
        </p:nvSpPr>
        <p:spPr>
          <a:xfrm rot="0">
            <a:off x="6022924" y="2991002"/>
            <a:ext cx="4769939" cy="237896"/>
          </a:xfrm>
          <a:prstGeom prst="rect">
            <a:avLst/>
          </a:prstGeom>
        </p:spPr>
        <p:txBody>
          <a:bodyPr anchor="t" rtlCol="false" tIns="0" lIns="0" bIns="0" rIns="0">
            <a:spAutoFit/>
          </a:bodyPr>
          <a:lstStyle/>
          <a:p>
            <a:pPr algn="l">
              <a:lnSpc>
                <a:spcPts val="1996"/>
              </a:lnSpc>
            </a:pPr>
            <a:r>
              <a:rPr lang="en-US" b="true" sz="1599">
                <a:solidFill>
                  <a:srgbClr val="2C3F42"/>
                </a:solidFill>
                <a:latin typeface="Binate Bold"/>
                <a:ea typeface="Binate Bold"/>
                <a:cs typeface="Binate Bold"/>
                <a:sym typeface="Binate Bold"/>
              </a:rPr>
              <a:t>Zorgen van andere ouders &amp; juristen</a:t>
            </a:r>
          </a:p>
        </p:txBody>
      </p:sp>
      <p:sp>
        <p:nvSpPr>
          <p:cNvPr name="TextBox 20" id="20"/>
          <p:cNvSpPr txBox="true"/>
          <p:nvPr/>
        </p:nvSpPr>
        <p:spPr>
          <a:xfrm rot="0">
            <a:off x="6022924" y="3437925"/>
            <a:ext cx="4764138" cy="2475586"/>
          </a:xfrm>
          <a:prstGeom prst="rect">
            <a:avLst/>
          </a:prstGeom>
        </p:spPr>
        <p:txBody>
          <a:bodyPr anchor="t" rtlCol="false" tIns="0" lIns="0" bIns="0" rIns="0">
            <a:spAutoFit/>
          </a:bodyPr>
          <a:lstStyle/>
          <a:p>
            <a:pPr algn="l">
              <a:lnSpc>
                <a:spcPts val="2227"/>
              </a:lnSpc>
            </a:pPr>
            <a:r>
              <a:rPr lang="en-US" sz="1599">
                <a:solidFill>
                  <a:srgbClr val="2B2E3C"/>
                </a:solidFill>
                <a:latin typeface="Open Sans"/>
                <a:ea typeface="Open Sans"/>
                <a:cs typeface="Open Sans"/>
                <a:sym typeface="Open Sans"/>
              </a:rPr>
              <a:t>Andere ouders en juristen vrezen meer overheidsbemoeienis, verplichte inspectie, registratie en controle op opvoeding en onderwijs.</a:t>
            </a:r>
          </a:p>
          <a:p>
            <a:pPr algn="l">
              <a:lnSpc>
                <a:spcPts val="2227"/>
              </a:lnSpc>
            </a:pPr>
            <a:r>
              <a:rPr lang="en-US" sz="1599">
                <a:solidFill>
                  <a:srgbClr val="2B2E3C"/>
                </a:solidFill>
                <a:latin typeface="Open Sans"/>
                <a:ea typeface="Open Sans"/>
                <a:cs typeface="Open Sans"/>
                <a:sym typeface="Open Sans"/>
              </a:rPr>
              <a:t>Sommigen denken dat ouders uit angst instemmen met steeds meer toezicht, uit vrees dat artikel 5b anders verdwijnt.</a:t>
            </a:r>
          </a:p>
          <a:p>
            <a:pPr algn="l">
              <a:lnSpc>
                <a:spcPts val="2227"/>
              </a:lnSpc>
            </a:pPr>
            <a:r>
              <a:rPr lang="en-US" sz="1599">
                <a:solidFill>
                  <a:srgbClr val="2B2E3C"/>
                </a:solidFill>
                <a:latin typeface="Open Sans"/>
                <a:ea typeface="Open Sans"/>
                <a:cs typeface="Open Sans"/>
                <a:sym typeface="Open Sans"/>
              </a:rPr>
              <a:t>Daardoor is er veel discussie. De één wil behoud van artikel 5b en maximale vrijheid, de ander wettelijke erkenning en duidelijkheid.</a:t>
            </a:r>
          </a:p>
        </p:txBody>
      </p:sp>
      <p:sp>
        <p:nvSpPr>
          <p:cNvPr name="TextBox 21" id="21"/>
          <p:cNvSpPr txBox="true"/>
          <p:nvPr/>
        </p:nvSpPr>
        <p:spPr>
          <a:xfrm rot="0">
            <a:off x="1024676" y="6362257"/>
            <a:ext cx="9198473" cy="1094461"/>
          </a:xfrm>
          <a:prstGeom prst="rect">
            <a:avLst/>
          </a:prstGeom>
        </p:spPr>
        <p:txBody>
          <a:bodyPr anchor="t" rtlCol="false" tIns="0" lIns="0" bIns="0" rIns="0">
            <a:spAutoFit/>
          </a:bodyPr>
          <a:lstStyle/>
          <a:p>
            <a:pPr algn="l">
              <a:lnSpc>
                <a:spcPts val="2227"/>
              </a:lnSpc>
            </a:pPr>
            <a:r>
              <a:rPr lang="en-US" b="true" sz="1599">
                <a:solidFill>
                  <a:srgbClr val="000000"/>
                </a:solidFill>
                <a:latin typeface="Open Sans Bold"/>
                <a:ea typeface="Open Sans Bold"/>
                <a:cs typeface="Open Sans Bold"/>
                <a:sym typeface="Open Sans Bold"/>
              </a:rPr>
              <a:t>Mijn doel vanavond is niet om ouders een kant op te duwen</a:t>
            </a:r>
          </a:p>
          <a:p>
            <a:pPr algn="l">
              <a:lnSpc>
                <a:spcPts val="2227"/>
              </a:lnSpc>
            </a:pPr>
            <a:r>
              <a:rPr lang="en-US" sz="1599">
                <a:solidFill>
                  <a:srgbClr val="000000"/>
                </a:solidFill>
                <a:latin typeface="Open Sans"/>
                <a:ea typeface="Open Sans"/>
                <a:cs typeface="Open Sans"/>
                <a:sym typeface="Open Sans"/>
              </a:rPr>
              <a:t>Niet richting 5b, niet richting een thuisonderwijswet. Wel geloof ik dat ouderlijk gezag beschermd moet blijven en dat ouders elkaar niet moeten verliezen in deze discussie. Wat ons bindt is niet volledige overeenstemming, maar verantwoordelijkheid voor onze kinderen.</a:t>
            </a:r>
          </a:p>
        </p:txBody>
      </p:sp>
      <p:sp>
        <p:nvSpPr>
          <p:cNvPr name="TextBox 22" id="22"/>
          <p:cNvSpPr txBox="true"/>
          <p:nvPr/>
        </p:nvSpPr>
        <p:spPr>
          <a:xfrm rot="0">
            <a:off x="728662" y="8173193"/>
            <a:ext cx="3191770" cy="237896"/>
          </a:xfrm>
          <a:prstGeom prst="rect">
            <a:avLst/>
          </a:prstGeom>
        </p:spPr>
        <p:txBody>
          <a:bodyPr anchor="t" rtlCol="false" tIns="0" lIns="0" bIns="0" rIns="0">
            <a:spAutoFit/>
          </a:bodyPr>
          <a:lstStyle/>
          <a:p>
            <a:pPr algn="l">
              <a:lnSpc>
                <a:spcPts val="1996"/>
              </a:lnSpc>
            </a:pPr>
            <a:r>
              <a:rPr lang="en-US" b="true" sz="1599">
                <a:solidFill>
                  <a:srgbClr val="2C3F42"/>
                </a:solidFill>
                <a:latin typeface="Binate Bold"/>
                <a:ea typeface="Binate Bold"/>
                <a:cs typeface="Binate Bold"/>
                <a:sym typeface="Binate Bold"/>
              </a:rPr>
              <a:t>Bronnen</a:t>
            </a:r>
          </a:p>
        </p:txBody>
      </p:sp>
      <p:sp>
        <p:nvSpPr>
          <p:cNvPr name="TextBox 23" id="23"/>
          <p:cNvSpPr txBox="true"/>
          <p:nvPr/>
        </p:nvSpPr>
        <p:spPr>
          <a:xfrm rot="0">
            <a:off x="728662" y="8629802"/>
            <a:ext cx="9972675" cy="708812"/>
          </a:xfrm>
          <a:prstGeom prst="rect">
            <a:avLst/>
          </a:prstGeom>
        </p:spPr>
        <p:txBody>
          <a:bodyPr anchor="t" rtlCol="false" tIns="0" lIns="0" bIns="0" rIns="0">
            <a:spAutoFit/>
          </a:bodyPr>
          <a:lstStyle/>
          <a:p>
            <a:pPr algn="l" marL="337820" indent="-168910" lvl="1">
              <a:lnSpc>
                <a:spcPts val="1948"/>
              </a:lnSpc>
              <a:buFont typeface="Arial"/>
              <a:buChar char="•"/>
            </a:pPr>
            <a:r>
              <a:rPr lang="en-US" sz="1399">
                <a:solidFill>
                  <a:srgbClr val="2B2E3C"/>
                </a:solidFill>
                <a:latin typeface="Open Sans"/>
                <a:ea typeface="Open Sans"/>
                <a:cs typeface="Open Sans"/>
                <a:sym typeface="Open Sans"/>
              </a:rPr>
              <a:t>NVvTO website</a:t>
            </a:r>
          </a:p>
          <a:p>
            <a:pPr algn="l" marL="337820" indent="-168910" lvl="1">
              <a:lnSpc>
                <a:spcPts val="1948"/>
              </a:lnSpc>
              <a:buFont typeface="Arial"/>
              <a:buChar char="•"/>
            </a:pPr>
            <a:r>
              <a:rPr lang="en-US" sz="1399">
                <a:solidFill>
                  <a:srgbClr val="2B2E3C"/>
                </a:solidFill>
                <a:latin typeface="Open Sans"/>
                <a:ea typeface="Open Sans"/>
                <a:cs typeface="Open Sans"/>
                <a:sym typeface="Open Sans"/>
              </a:rPr>
              <a:t>Petitie “Erken thuisonderwijs als onderwijsvorm”</a:t>
            </a:r>
          </a:p>
          <a:p>
            <a:pPr algn="l" marL="337820" indent="-168910" lvl="1">
              <a:lnSpc>
                <a:spcPts val="1948"/>
              </a:lnSpc>
              <a:buFont typeface="Arial"/>
              <a:buChar char="•"/>
            </a:pPr>
            <a:r>
              <a:rPr lang="en-US" sz="1399">
                <a:solidFill>
                  <a:srgbClr val="2B2E3C"/>
                </a:solidFill>
                <a:latin typeface="Open Sans"/>
                <a:ea typeface="Open Sans"/>
                <a:cs typeface="Open Sans"/>
                <a:sym typeface="Open Sans"/>
              </a:rPr>
              <a:t>Relevante discussieplatforms en openbare forums over thuisonderwijs zoals TOJur</a:t>
            </a: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6058359" y="9688982"/>
            <a:ext cx="2143687" cy="512064"/>
            <a:chOff x="0" y="0"/>
            <a:chExt cx="2858249" cy="682752"/>
          </a:xfrm>
        </p:grpSpPr>
        <p:sp>
          <p:nvSpPr>
            <p:cNvPr name="Freeform 3" id="3" descr="preencoded.png">
              <a:hlinkClick r:id="rId3" tooltip="https://gamma.app/?utm_source=made-with-gamma"/>
            </p:cNvPr>
            <p:cNvSpPr/>
            <p:nvPr/>
          </p:nvSpPr>
          <p:spPr>
            <a:xfrm flipH="false" flipV="false" rot="0">
              <a:off x="0" y="0"/>
              <a:ext cx="2858262" cy="682752"/>
            </a:xfrm>
            <a:custGeom>
              <a:avLst/>
              <a:gdLst/>
              <a:ahLst/>
              <a:cxnLst/>
              <a:rect r="r" b="b" t="t" l="l"/>
              <a:pathLst>
                <a:path h="682752" w="2858262">
                  <a:moveTo>
                    <a:pt x="0" y="0"/>
                  </a:moveTo>
                  <a:lnTo>
                    <a:pt x="2858262" y="0"/>
                  </a:lnTo>
                  <a:lnTo>
                    <a:pt x="2858262" y="682752"/>
                  </a:lnTo>
                  <a:lnTo>
                    <a:pt x="0" y="682752"/>
                  </a:lnTo>
                  <a:lnTo>
                    <a:pt x="0" y="0"/>
                  </a:lnTo>
                  <a:close/>
                </a:path>
              </a:pathLst>
            </a:custGeom>
            <a:blipFill>
              <a:blip r:embed="rId4"/>
              <a:stretch>
                <a:fillRect l="0" t="0" r="0" b="0"/>
              </a:stretch>
            </a:blipFill>
          </p:spPr>
        </p:sp>
      </p:grpSp>
      <p:grpSp>
        <p:nvGrpSpPr>
          <p:cNvPr name="Group 4" id="4"/>
          <p:cNvGrpSpPr/>
          <p:nvPr/>
        </p:nvGrpSpPr>
        <p:grpSpPr>
          <a:xfrm rot="0">
            <a:off x="11430000" y="0"/>
            <a:ext cx="6858000" cy="10287000"/>
            <a:chOff x="0" y="0"/>
            <a:chExt cx="9144000" cy="13716000"/>
          </a:xfrm>
        </p:grpSpPr>
        <p:sp>
          <p:nvSpPr>
            <p:cNvPr name="Freeform 5" id="5"/>
            <p:cNvSpPr/>
            <p:nvPr/>
          </p:nvSpPr>
          <p:spPr>
            <a:xfrm flipH="false" flipV="false" rot="0">
              <a:off x="0" y="0"/>
              <a:ext cx="9144000" cy="13716000"/>
            </a:xfrm>
            <a:custGeom>
              <a:avLst/>
              <a:gdLst/>
              <a:ahLst/>
              <a:cxnLst/>
              <a:rect r="r" b="b" t="t" l="l"/>
              <a:pathLst>
                <a:path h="13716000" w="9144000">
                  <a:moveTo>
                    <a:pt x="0" y="0"/>
                  </a:moveTo>
                  <a:lnTo>
                    <a:pt x="9144000" y="0"/>
                  </a:lnTo>
                  <a:lnTo>
                    <a:pt x="9144000" y="13716000"/>
                  </a:lnTo>
                  <a:lnTo>
                    <a:pt x="0" y="13716000"/>
                  </a:lnTo>
                  <a:lnTo>
                    <a:pt x="0" y="0"/>
                  </a:lnTo>
                  <a:close/>
                </a:path>
              </a:pathLst>
            </a:custGeom>
            <a:blipFill>
              <a:blip r:embed="rId5"/>
              <a:stretch>
                <a:fillRect l="-69676" t="0" r="-55042" b="0"/>
              </a:stretch>
            </a:blipFill>
          </p:spPr>
        </p:sp>
      </p:grpSp>
      <p:sp>
        <p:nvSpPr>
          <p:cNvPr name="TextBox 6" id="6"/>
          <p:cNvSpPr txBox="true"/>
          <p:nvPr/>
        </p:nvSpPr>
        <p:spPr>
          <a:xfrm rot="0">
            <a:off x="682228" y="577301"/>
            <a:ext cx="8879920" cy="540639"/>
          </a:xfrm>
          <a:prstGeom prst="rect">
            <a:avLst/>
          </a:prstGeom>
        </p:spPr>
        <p:txBody>
          <a:bodyPr anchor="t" rtlCol="false" tIns="0" lIns="0" bIns="0" rIns="0">
            <a:spAutoFit/>
          </a:bodyPr>
          <a:lstStyle/>
          <a:p>
            <a:pPr algn="l">
              <a:lnSpc>
                <a:spcPts val="4367"/>
              </a:lnSpc>
            </a:pPr>
            <a:r>
              <a:rPr lang="en-US" b="true" sz="3499">
                <a:solidFill>
                  <a:srgbClr val="CC7BCC"/>
                </a:solidFill>
                <a:latin typeface="Binate Bold"/>
                <a:ea typeface="Binate Bold"/>
                <a:cs typeface="Binate Bold"/>
                <a:sym typeface="Binate Bold"/>
              </a:rPr>
              <a:t>Mogelijke scenario's voor de toekomst</a:t>
            </a:r>
          </a:p>
        </p:txBody>
      </p:sp>
      <p:sp>
        <p:nvSpPr>
          <p:cNvPr name="TextBox 7" id="7"/>
          <p:cNvSpPr txBox="true"/>
          <p:nvPr/>
        </p:nvSpPr>
        <p:spPr>
          <a:xfrm rot="0">
            <a:off x="682228" y="1157135"/>
            <a:ext cx="3967458" cy="311658"/>
          </a:xfrm>
          <a:prstGeom prst="rect">
            <a:avLst/>
          </a:prstGeom>
        </p:spPr>
        <p:txBody>
          <a:bodyPr anchor="t" rtlCol="false" tIns="0" lIns="0" bIns="0" rIns="0">
            <a:spAutoFit/>
          </a:bodyPr>
          <a:lstStyle/>
          <a:p>
            <a:pPr algn="l">
              <a:lnSpc>
                <a:spcPts val="2495"/>
              </a:lnSpc>
            </a:pPr>
            <a:r>
              <a:rPr lang="en-US" sz="1999">
                <a:solidFill>
                  <a:srgbClr val="2C3F42"/>
                </a:solidFill>
                <a:latin typeface="Binate"/>
                <a:ea typeface="Binate"/>
                <a:cs typeface="Binate"/>
                <a:sym typeface="Binate"/>
              </a:rPr>
              <a:t>Welke scenario's zijn mogelijk?</a:t>
            </a:r>
          </a:p>
        </p:txBody>
      </p:sp>
      <p:sp>
        <p:nvSpPr>
          <p:cNvPr name="TextBox 8" id="8"/>
          <p:cNvSpPr txBox="true"/>
          <p:nvPr/>
        </p:nvSpPr>
        <p:spPr>
          <a:xfrm rot="0">
            <a:off x="682228" y="1589932"/>
            <a:ext cx="10979944" cy="256489"/>
          </a:xfrm>
          <a:prstGeom prst="rect">
            <a:avLst/>
          </a:prstGeom>
        </p:spPr>
        <p:txBody>
          <a:bodyPr anchor="t" rtlCol="false" tIns="0" lIns="0" bIns="0" rIns="0">
            <a:spAutoFit/>
          </a:bodyPr>
          <a:lstStyle/>
          <a:p>
            <a:pPr algn="l">
              <a:lnSpc>
                <a:spcPts val="2150"/>
              </a:lnSpc>
            </a:pPr>
            <a:r>
              <a:rPr lang="en-US" sz="1599">
                <a:solidFill>
                  <a:srgbClr val="2B2E3C"/>
                </a:solidFill>
                <a:latin typeface="Open Sans"/>
                <a:ea typeface="Open Sans"/>
                <a:cs typeface="Open Sans"/>
                <a:sym typeface="Open Sans"/>
              </a:rPr>
              <a:t>Niemand weet precies hoe dit afloopt. Wel zijn er meerdere scenario's mogelijk.</a:t>
            </a:r>
          </a:p>
        </p:txBody>
      </p:sp>
      <p:grpSp>
        <p:nvGrpSpPr>
          <p:cNvPr name="Group 9" id="9"/>
          <p:cNvGrpSpPr/>
          <p:nvPr/>
        </p:nvGrpSpPr>
        <p:grpSpPr>
          <a:xfrm rot="0">
            <a:off x="672703" y="2036921"/>
            <a:ext cx="1025576" cy="927202"/>
            <a:chOff x="0" y="0"/>
            <a:chExt cx="1367434" cy="1236269"/>
          </a:xfrm>
        </p:grpSpPr>
        <p:sp>
          <p:nvSpPr>
            <p:cNvPr name="Freeform 10" id="10"/>
            <p:cNvSpPr/>
            <p:nvPr/>
          </p:nvSpPr>
          <p:spPr>
            <a:xfrm flipH="false" flipV="false" rot="0">
              <a:off x="0" y="0"/>
              <a:ext cx="1367409" cy="1236345"/>
            </a:xfrm>
            <a:custGeom>
              <a:avLst/>
              <a:gdLst/>
              <a:ahLst/>
              <a:cxnLst/>
              <a:rect r="r" b="b" t="t" l="l"/>
              <a:pathLst>
                <a:path h="1236345" w="1367409">
                  <a:moveTo>
                    <a:pt x="0" y="97536"/>
                  </a:moveTo>
                  <a:cubicBezTo>
                    <a:pt x="0" y="43688"/>
                    <a:pt x="43688" y="0"/>
                    <a:pt x="97536" y="0"/>
                  </a:cubicBezTo>
                  <a:lnTo>
                    <a:pt x="1269873" y="0"/>
                  </a:lnTo>
                  <a:cubicBezTo>
                    <a:pt x="1323721" y="0"/>
                    <a:pt x="1367409" y="43688"/>
                    <a:pt x="1367409" y="97536"/>
                  </a:cubicBezTo>
                  <a:lnTo>
                    <a:pt x="1367409" y="1138809"/>
                  </a:lnTo>
                  <a:cubicBezTo>
                    <a:pt x="1367409" y="1192657"/>
                    <a:pt x="1323721" y="1236345"/>
                    <a:pt x="1269873" y="1236345"/>
                  </a:cubicBezTo>
                  <a:lnTo>
                    <a:pt x="97536" y="1236345"/>
                  </a:lnTo>
                  <a:cubicBezTo>
                    <a:pt x="43688" y="1236218"/>
                    <a:pt x="0" y="1192657"/>
                    <a:pt x="0" y="1138809"/>
                  </a:cubicBezTo>
                  <a:close/>
                </a:path>
              </a:pathLst>
            </a:custGeom>
            <a:solidFill>
              <a:srgbClr val="63A474"/>
            </a:solidFill>
            <a:ln w="19050" cap="sq">
              <a:solidFill>
                <a:srgbClr val="E2C8B5"/>
              </a:solidFill>
              <a:prstDash val="solid"/>
              <a:miter/>
            </a:ln>
          </p:spPr>
        </p:sp>
      </p:grpSp>
      <p:grpSp>
        <p:nvGrpSpPr>
          <p:cNvPr name="Group 11" id="11"/>
          <p:cNvGrpSpPr/>
          <p:nvPr/>
        </p:nvGrpSpPr>
        <p:grpSpPr>
          <a:xfrm rot="0">
            <a:off x="1065609" y="2350646"/>
            <a:ext cx="239763" cy="407975"/>
            <a:chOff x="0" y="0"/>
            <a:chExt cx="319684" cy="543966"/>
          </a:xfrm>
        </p:grpSpPr>
        <p:sp>
          <p:nvSpPr>
            <p:cNvPr name="Freeform 12" id="12"/>
            <p:cNvSpPr/>
            <p:nvPr/>
          </p:nvSpPr>
          <p:spPr>
            <a:xfrm flipH="false" flipV="false" rot="0">
              <a:off x="0" y="0"/>
              <a:ext cx="319683" cy="543962"/>
            </a:xfrm>
            <a:custGeom>
              <a:avLst/>
              <a:gdLst/>
              <a:ahLst/>
              <a:cxnLst/>
              <a:rect r="r" b="b" t="t" l="l"/>
              <a:pathLst>
                <a:path h="543962" w="319683">
                  <a:moveTo>
                    <a:pt x="0" y="0"/>
                  </a:moveTo>
                  <a:lnTo>
                    <a:pt x="319683" y="0"/>
                  </a:lnTo>
                  <a:lnTo>
                    <a:pt x="319683" y="543962"/>
                  </a:lnTo>
                  <a:lnTo>
                    <a:pt x="0" y="543962"/>
                  </a:lnTo>
                  <a:close/>
                </a:path>
              </a:pathLst>
            </a:custGeom>
            <a:blipFill>
              <a:blip r:embed="rId6">
                <a:alphaModFix amt="0"/>
              </a:blip>
              <a:stretch>
                <a:fillRect l="-110400" t="0" r="-110400" b="26528"/>
              </a:stretch>
            </a:blipFill>
          </p:spPr>
        </p:sp>
        <p:sp>
          <p:nvSpPr>
            <p:cNvPr name="TextBox 13" id="13"/>
            <p:cNvSpPr txBox="true"/>
            <p:nvPr/>
          </p:nvSpPr>
          <p:spPr>
            <a:xfrm>
              <a:off x="0" y="0"/>
              <a:ext cx="319684" cy="543966"/>
            </a:xfrm>
            <a:prstGeom prst="rect">
              <a:avLst/>
            </a:prstGeom>
          </p:spPr>
          <p:txBody>
            <a:bodyPr anchor="ctr" rtlCol="false" tIns="0" lIns="0" bIns="0" rIns="0"/>
            <a:lstStyle/>
            <a:p>
              <a:pPr algn="ctr">
                <a:lnSpc>
                  <a:spcPts val="2160"/>
                </a:lnSpc>
              </a:pPr>
              <a:r>
                <a:rPr lang="en-US" sz="1800">
                  <a:solidFill>
                    <a:srgbClr val="2B2E3C"/>
                  </a:solidFill>
                  <a:latin typeface="Binate"/>
                  <a:ea typeface="Binate"/>
                  <a:cs typeface="Binate"/>
                  <a:sym typeface="Binate"/>
                </a:rPr>
                <a:t>1</a:t>
              </a:r>
            </a:p>
          </p:txBody>
        </p:sp>
      </p:grpSp>
      <p:sp>
        <p:nvSpPr>
          <p:cNvPr name="TextBox 14" id="14"/>
          <p:cNvSpPr txBox="true"/>
          <p:nvPr/>
        </p:nvSpPr>
        <p:spPr>
          <a:xfrm rot="0">
            <a:off x="1859309" y="2217001"/>
            <a:ext cx="4862217" cy="237896"/>
          </a:xfrm>
          <a:prstGeom prst="rect">
            <a:avLst/>
          </a:prstGeom>
        </p:spPr>
        <p:txBody>
          <a:bodyPr anchor="t" rtlCol="false" tIns="0" lIns="0" bIns="0" rIns="0">
            <a:spAutoFit/>
          </a:bodyPr>
          <a:lstStyle/>
          <a:p>
            <a:pPr algn="l">
              <a:lnSpc>
                <a:spcPts val="1996"/>
              </a:lnSpc>
            </a:pPr>
            <a:r>
              <a:rPr lang="en-US" b="true" sz="1600">
                <a:solidFill>
                  <a:srgbClr val="2B2E3C"/>
                </a:solidFill>
                <a:latin typeface="Binate Bold"/>
                <a:ea typeface="Binate Bold"/>
                <a:cs typeface="Binate Bold"/>
                <a:sym typeface="Binate Bold"/>
              </a:rPr>
              <a:t>Scenario 1 — Artikel 5b blijft</a:t>
            </a:r>
          </a:p>
        </p:txBody>
      </p:sp>
      <p:sp>
        <p:nvSpPr>
          <p:cNvPr name="TextBox 15" id="15"/>
          <p:cNvSpPr txBox="true"/>
          <p:nvPr/>
        </p:nvSpPr>
        <p:spPr>
          <a:xfrm rot="0">
            <a:off x="1859309" y="2525220"/>
            <a:ext cx="6370739" cy="258813"/>
          </a:xfrm>
          <a:prstGeom prst="rect">
            <a:avLst/>
          </a:prstGeom>
        </p:spPr>
        <p:txBody>
          <a:bodyPr anchor="t" rtlCol="false" tIns="0" lIns="0" bIns="0" rIns="0">
            <a:spAutoFit/>
          </a:bodyPr>
          <a:lstStyle/>
          <a:p>
            <a:pPr algn="l">
              <a:lnSpc>
                <a:spcPts val="1747"/>
              </a:lnSpc>
            </a:pPr>
            <a:r>
              <a:rPr lang="en-US" sz="1300">
                <a:solidFill>
                  <a:srgbClr val="2B2E3C"/>
                </a:solidFill>
                <a:latin typeface="Open Sans"/>
                <a:ea typeface="Open Sans"/>
                <a:cs typeface="Open Sans"/>
                <a:sym typeface="Open Sans"/>
              </a:rPr>
              <a:t>De wet blijft grotendeels gelijk. Gemeenten blijven verwerken, mogelijk strenger.</a:t>
            </a:r>
          </a:p>
        </p:txBody>
      </p:sp>
      <p:grpSp>
        <p:nvGrpSpPr>
          <p:cNvPr name="Group 16" id="16"/>
          <p:cNvGrpSpPr/>
          <p:nvPr/>
        </p:nvGrpSpPr>
        <p:grpSpPr>
          <a:xfrm rot="0">
            <a:off x="1774031" y="2949826"/>
            <a:ext cx="8888463" cy="9525"/>
            <a:chOff x="0" y="0"/>
            <a:chExt cx="11851284" cy="12700"/>
          </a:xfrm>
        </p:grpSpPr>
        <p:sp>
          <p:nvSpPr>
            <p:cNvPr name="Freeform 17" id="17"/>
            <p:cNvSpPr/>
            <p:nvPr/>
          </p:nvSpPr>
          <p:spPr>
            <a:xfrm flipH="false" flipV="false" rot="0">
              <a:off x="0" y="0"/>
              <a:ext cx="11851259" cy="12700"/>
            </a:xfrm>
            <a:custGeom>
              <a:avLst/>
              <a:gdLst/>
              <a:ahLst/>
              <a:cxnLst/>
              <a:rect r="r" b="b" t="t" l="l"/>
              <a:pathLst>
                <a:path h="12700" w="11851259">
                  <a:moveTo>
                    <a:pt x="0" y="6350"/>
                  </a:moveTo>
                  <a:cubicBezTo>
                    <a:pt x="0" y="2794"/>
                    <a:pt x="2794" y="0"/>
                    <a:pt x="6350" y="0"/>
                  </a:cubicBezTo>
                  <a:lnTo>
                    <a:pt x="11844909" y="0"/>
                  </a:lnTo>
                  <a:cubicBezTo>
                    <a:pt x="11848465" y="0"/>
                    <a:pt x="11851259" y="2794"/>
                    <a:pt x="11851259" y="6350"/>
                  </a:cubicBezTo>
                  <a:cubicBezTo>
                    <a:pt x="11851259" y="9906"/>
                    <a:pt x="11848465" y="12700"/>
                    <a:pt x="11844909" y="12700"/>
                  </a:cubicBezTo>
                  <a:lnTo>
                    <a:pt x="6350" y="12700"/>
                  </a:lnTo>
                  <a:cubicBezTo>
                    <a:pt x="2794" y="12700"/>
                    <a:pt x="0" y="9906"/>
                    <a:pt x="0" y="6350"/>
                  </a:cubicBezTo>
                  <a:close/>
                </a:path>
              </a:pathLst>
            </a:custGeom>
            <a:solidFill>
              <a:srgbClr val="E2C8B5"/>
            </a:solidFill>
          </p:spPr>
        </p:sp>
      </p:grpSp>
      <p:grpSp>
        <p:nvGrpSpPr>
          <p:cNvPr name="Group 18" id="18"/>
          <p:cNvGrpSpPr/>
          <p:nvPr/>
        </p:nvGrpSpPr>
        <p:grpSpPr>
          <a:xfrm rot="0">
            <a:off x="672703" y="3030341"/>
            <a:ext cx="2032102" cy="927202"/>
            <a:chOff x="0" y="0"/>
            <a:chExt cx="2709469" cy="1236269"/>
          </a:xfrm>
        </p:grpSpPr>
        <p:sp>
          <p:nvSpPr>
            <p:cNvPr name="Freeform 19" id="19"/>
            <p:cNvSpPr/>
            <p:nvPr/>
          </p:nvSpPr>
          <p:spPr>
            <a:xfrm flipH="false" flipV="false" rot="0">
              <a:off x="0" y="0"/>
              <a:ext cx="2709545" cy="1236345"/>
            </a:xfrm>
            <a:custGeom>
              <a:avLst/>
              <a:gdLst/>
              <a:ahLst/>
              <a:cxnLst/>
              <a:rect r="r" b="b" t="t" l="l"/>
              <a:pathLst>
                <a:path h="1236345" w="2709545">
                  <a:moveTo>
                    <a:pt x="0" y="97536"/>
                  </a:moveTo>
                  <a:cubicBezTo>
                    <a:pt x="0" y="43688"/>
                    <a:pt x="43688" y="0"/>
                    <a:pt x="97536" y="0"/>
                  </a:cubicBezTo>
                  <a:lnTo>
                    <a:pt x="2612009" y="0"/>
                  </a:lnTo>
                  <a:cubicBezTo>
                    <a:pt x="2665857" y="0"/>
                    <a:pt x="2709545" y="43688"/>
                    <a:pt x="2709545" y="97536"/>
                  </a:cubicBezTo>
                  <a:lnTo>
                    <a:pt x="2709545" y="1138809"/>
                  </a:lnTo>
                  <a:cubicBezTo>
                    <a:pt x="2709545" y="1192657"/>
                    <a:pt x="2665857" y="1236345"/>
                    <a:pt x="2612009" y="1236345"/>
                  </a:cubicBezTo>
                  <a:lnTo>
                    <a:pt x="97536" y="1236345"/>
                  </a:lnTo>
                  <a:cubicBezTo>
                    <a:pt x="43688" y="1236218"/>
                    <a:pt x="0" y="1192657"/>
                    <a:pt x="0" y="1138809"/>
                  </a:cubicBezTo>
                  <a:close/>
                </a:path>
              </a:pathLst>
            </a:custGeom>
            <a:solidFill>
              <a:srgbClr val="63A474"/>
            </a:solidFill>
            <a:ln w="19050" cap="sq">
              <a:solidFill>
                <a:srgbClr val="E2C8B5"/>
              </a:solidFill>
              <a:prstDash val="solid"/>
              <a:miter/>
            </a:ln>
          </p:spPr>
        </p:sp>
      </p:grpSp>
      <p:grpSp>
        <p:nvGrpSpPr>
          <p:cNvPr name="Group 20" id="20"/>
          <p:cNvGrpSpPr/>
          <p:nvPr/>
        </p:nvGrpSpPr>
        <p:grpSpPr>
          <a:xfrm rot="0">
            <a:off x="1568796" y="3344075"/>
            <a:ext cx="239763" cy="407975"/>
            <a:chOff x="0" y="0"/>
            <a:chExt cx="319684" cy="543966"/>
          </a:xfrm>
        </p:grpSpPr>
        <p:sp>
          <p:nvSpPr>
            <p:cNvPr name="Freeform 21" id="21"/>
            <p:cNvSpPr/>
            <p:nvPr/>
          </p:nvSpPr>
          <p:spPr>
            <a:xfrm flipH="false" flipV="false" rot="0">
              <a:off x="0" y="0"/>
              <a:ext cx="319683" cy="543962"/>
            </a:xfrm>
            <a:custGeom>
              <a:avLst/>
              <a:gdLst/>
              <a:ahLst/>
              <a:cxnLst/>
              <a:rect r="r" b="b" t="t" l="l"/>
              <a:pathLst>
                <a:path h="543962" w="319683">
                  <a:moveTo>
                    <a:pt x="0" y="0"/>
                  </a:moveTo>
                  <a:lnTo>
                    <a:pt x="319683" y="0"/>
                  </a:lnTo>
                  <a:lnTo>
                    <a:pt x="319683" y="543962"/>
                  </a:lnTo>
                  <a:lnTo>
                    <a:pt x="0" y="543962"/>
                  </a:lnTo>
                  <a:close/>
                </a:path>
              </a:pathLst>
            </a:custGeom>
            <a:blipFill>
              <a:blip r:embed="rId6">
                <a:alphaModFix amt="0"/>
              </a:blip>
              <a:stretch>
                <a:fillRect l="-110400" t="0" r="-110400" b="26528"/>
              </a:stretch>
            </a:blipFill>
          </p:spPr>
        </p:sp>
        <p:sp>
          <p:nvSpPr>
            <p:cNvPr name="TextBox 22" id="22"/>
            <p:cNvSpPr txBox="true"/>
            <p:nvPr/>
          </p:nvSpPr>
          <p:spPr>
            <a:xfrm>
              <a:off x="0" y="0"/>
              <a:ext cx="319684" cy="543966"/>
            </a:xfrm>
            <a:prstGeom prst="rect">
              <a:avLst/>
            </a:prstGeom>
          </p:spPr>
          <p:txBody>
            <a:bodyPr anchor="ctr" rtlCol="false" tIns="0" lIns="0" bIns="0" rIns="0"/>
            <a:lstStyle/>
            <a:p>
              <a:pPr algn="ctr">
                <a:lnSpc>
                  <a:spcPts val="2160"/>
                </a:lnSpc>
              </a:pPr>
              <a:r>
                <a:rPr lang="en-US" sz="1800">
                  <a:solidFill>
                    <a:srgbClr val="2B2E3C"/>
                  </a:solidFill>
                  <a:latin typeface="Binate"/>
                  <a:ea typeface="Binate"/>
                  <a:cs typeface="Binate"/>
                  <a:sym typeface="Binate"/>
                </a:rPr>
                <a:t>2</a:t>
              </a:r>
            </a:p>
          </p:txBody>
        </p:sp>
      </p:grpSp>
      <p:sp>
        <p:nvSpPr>
          <p:cNvPr name="TextBox 23" id="23"/>
          <p:cNvSpPr txBox="true"/>
          <p:nvPr/>
        </p:nvSpPr>
        <p:spPr>
          <a:xfrm rot="0">
            <a:off x="2865834" y="3210430"/>
            <a:ext cx="4358954" cy="237896"/>
          </a:xfrm>
          <a:prstGeom prst="rect">
            <a:avLst/>
          </a:prstGeom>
        </p:spPr>
        <p:txBody>
          <a:bodyPr anchor="t" rtlCol="false" tIns="0" lIns="0" bIns="0" rIns="0">
            <a:spAutoFit/>
          </a:bodyPr>
          <a:lstStyle/>
          <a:p>
            <a:pPr algn="l">
              <a:lnSpc>
                <a:spcPts val="1996"/>
              </a:lnSpc>
            </a:pPr>
            <a:r>
              <a:rPr lang="en-US" b="true" sz="1600">
                <a:solidFill>
                  <a:srgbClr val="2B2E3C"/>
                </a:solidFill>
                <a:latin typeface="Binate Bold"/>
                <a:ea typeface="Binate Bold"/>
                <a:cs typeface="Binate Bold"/>
                <a:sym typeface="Binate Bold"/>
              </a:rPr>
              <a:t>Scenario 2 — Strengere toetsing</a:t>
            </a:r>
          </a:p>
        </p:txBody>
      </p:sp>
      <p:sp>
        <p:nvSpPr>
          <p:cNvPr name="TextBox 24" id="24"/>
          <p:cNvSpPr txBox="true"/>
          <p:nvPr/>
        </p:nvSpPr>
        <p:spPr>
          <a:xfrm rot="0">
            <a:off x="2865834" y="3518649"/>
            <a:ext cx="6478791" cy="258813"/>
          </a:xfrm>
          <a:prstGeom prst="rect">
            <a:avLst/>
          </a:prstGeom>
        </p:spPr>
        <p:txBody>
          <a:bodyPr anchor="t" rtlCol="false" tIns="0" lIns="0" bIns="0" rIns="0">
            <a:spAutoFit/>
          </a:bodyPr>
          <a:lstStyle/>
          <a:p>
            <a:pPr algn="l">
              <a:lnSpc>
                <a:spcPts val="1747"/>
              </a:lnSpc>
            </a:pPr>
            <a:r>
              <a:rPr lang="en-US" sz="1300">
                <a:solidFill>
                  <a:srgbClr val="2B2E3C"/>
                </a:solidFill>
                <a:latin typeface="Open Sans"/>
                <a:ea typeface="Open Sans"/>
                <a:cs typeface="Open Sans"/>
                <a:sym typeface="Open Sans"/>
              </a:rPr>
              <a:t>Meer gesprekken, controles en bewijsstukken. Ook meer discussie over "richting".</a:t>
            </a:r>
          </a:p>
        </p:txBody>
      </p:sp>
      <p:grpSp>
        <p:nvGrpSpPr>
          <p:cNvPr name="Group 25" id="25"/>
          <p:cNvGrpSpPr/>
          <p:nvPr/>
        </p:nvGrpSpPr>
        <p:grpSpPr>
          <a:xfrm rot="0">
            <a:off x="2780557" y="3943255"/>
            <a:ext cx="7881938" cy="9525"/>
            <a:chOff x="0" y="0"/>
            <a:chExt cx="10509250" cy="12700"/>
          </a:xfrm>
        </p:grpSpPr>
        <p:sp>
          <p:nvSpPr>
            <p:cNvPr name="Freeform 26" id="26"/>
            <p:cNvSpPr/>
            <p:nvPr/>
          </p:nvSpPr>
          <p:spPr>
            <a:xfrm flipH="false" flipV="false" rot="0">
              <a:off x="0" y="0"/>
              <a:ext cx="10509250" cy="12700"/>
            </a:xfrm>
            <a:custGeom>
              <a:avLst/>
              <a:gdLst/>
              <a:ahLst/>
              <a:cxnLst/>
              <a:rect r="r" b="b" t="t" l="l"/>
              <a:pathLst>
                <a:path h="12700" w="10509250">
                  <a:moveTo>
                    <a:pt x="0" y="6350"/>
                  </a:moveTo>
                  <a:cubicBezTo>
                    <a:pt x="0" y="2794"/>
                    <a:pt x="2794" y="0"/>
                    <a:pt x="6350" y="0"/>
                  </a:cubicBezTo>
                  <a:lnTo>
                    <a:pt x="10502900" y="0"/>
                  </a:lnTo>
                  <a:cubicBezTo>
                    <a:pt x="10506456" y="0"/>
                    <a:pt x="10509250" y="2794"/>
                    <a:pt x="10509250" y="6350"/>
                  </a:cubicBezTo>
                  <a:cubicBezTo>
                    <a:pt x="10509250" y="9906"/>
                    <a:pt x="10506456" y="12700"/>
                    <a:pt x="10502900" y="12700"/>
                  </a:cubicBezTo>
                  <a:lnTo>
                    <a:pt x="6350" y="12700"/>
                  </a:lnTo>
                  <a:cubicBezTo>
                    <a:pt x="2794" y="12700"/>
                    <a:pt x="0" y="9906"/>
                    <a:pt x="0" y="6350"/>
                  </a:cubicBezTo>
                  <a:close/>
                </a:path>
              </a:pathLst>
            </a:custGeom>
            <a:solidFill>
              <a:srgbClr val="E2C8B5"/>
            </a:solidFill>
          </p:spPr>
        </p:sp>
      </p:grpSp>
      <p:grpSp>
        <p:nvGrpSpPr>
          <p:cNvPr name="Group 27" id="27"/>
          <p:cNvGrpSpPr/>
          <p:nvPr/>
        </p:nvGrpSpPr>
        <p:grpSpPr>
          <a:xfrm rot="0">
            <a:off x="672703" y="4023770"/>
            <a:ext cx="3038627" cy="1157440"/>
            <a:chOff x="0" y="0"/>
            <a:chExt cx="4051503" cy="1543253"/>
          </a:xfrm>
        </p:grpSpPr>
        <p:sp>
          <p:nvSpPr>
            <p:cNvPr name="Freeform 28" id="28"/>
            <p:cNvSpPr/>
            <p:nvPr/>
          </p:nvSpPr>
          <p:spPr>
            <a:xfrm flipH="false" flipV="false" rot="0">
              <a:off x="0" y="0"/>
              <a:ext cx="4051554" cy="1543304"/>
            </a:xfrm>
            <a:custGeom>
              <a:avLst/>
              <a:gdLst/>
              <a:ahLst/>
              <a:cxnLst/>
              <a:rect r="r" b="b" t="t" l="l"/>
              <a:pathLst>
                <a:path h="1543304" w="4051554">
                  <a:moveTo>
                    <a:pt x="0" y="97155"/>
                  </a:moveTo>
                  <a:cubicBezTo>
                    <a:pt x="0" y="43434"/>
                    <a:pt x="43434" y="0"/>
                    <a:pt x="97155" y="0"/>
                  </a:cubicBezTo>
                  <a:lnTo>
                    <a:pt x="3954399" y="0"/>
                  </a:lnTo>
                  <a:cubicBezTo>
                    <a:pt x="4007993" y="0"/>
                    <a:pt x="4051554" y="43434"/>
                    <a:pt x="4051554" y="97155"/>
                  </a:cubicBezTo>
                  <a:lnTo>
                    <a:pt x="4051554" y="1446149"/>
                  </a:lnTo>
                  <a:cubicBezTo>
                    <a:pt x="4051554" y="1499743"/>
                    <a:pt x="4008120" y="1543304"/>
                    <a:pt x="3954399" y="1543304"/>
                  </a:cubicBezTo>
                  <a:lnTo>
                    <a:pt x="97155" y="1543304"/>
                  </a:lnTo>
                  <a:cubicBezTo>
                    <a:pt x="43561" y="1543304"/>
                    <a:pt x="0" y="1499870"/>
                    <a:pt x="0" y="1446149"/>
                  </a:cubicBezTo>
                  <a:close/>
                </a:path>
              </a:pathLst>
            </a:custGeom>
            <a:solidFill>
              <a:srgbClr val="63A474"/>
            </a:solidFill>
            <a:ln w="19050" cap="sq">
              <a:solidFill>
                <a:srgbClr val="E2C8B5"/>
              </a:solidFill>
              <a:prstDash val="solid"/>
              <a:miter/>
            </a:ln>
          </p:spPr>
        </p:sp>
      </p:grpSp>
      <p:grpSp>
        <p:nvGrpSpPr>
          <p:cNvPr name="Group 29" id="29"/>
          <p:cNvGrpSpPr/>
          <p:nvPr/>
        </p:nvGrpSpPr>
        <p:grpSpPr>
          <a:xfrm rot="0">
            <a:off x="2072135" y="4452547"/>
            <a:ext cx="239763" cy="407975"/>
            <a:chOff x="0" y="0"/>
            <a:chExt cx="319684" cy="543966"/>
          </a:xfrm>
        </p:grpSpPr>
        <p:sp>
          <p:nvSpPr>
            <p:cNvPr name="Freeform 30" id="30"/>
            <p:cNvSpPr/>
            <p:nvPr/>
          </p:nvSpPr>
          <p:spPr>
            <a:xfrm flipH="false" flipV="false" rot="0">
              <a:off x="0" y="0"/>
              <a:ext cx="319683" cy="543962"/>
            </a:xfrm>
            <a:custGeom>
              <a:avLst/>
              <a:gdLst/>
              <a:ahLst/>
              <a:cxnLst/>
              <a:rect r="r" b="b" t="t" l="l"/>
              <a:pathLst>
                <a:path h="543962" w="319683">
                  <a:moveTo>
                    <a:pt x="0" y="0"/>
                  </a:moveTo>
                  <a:lnTo>
                    <a:pt x="319683" y="0"/>
                  </a:lnTo>
                  <a:lnTo>
                    <a:pt x="319683" y="543962"/>
                  </a:lnTo>
                  <a:lnTo>
                    <a:pt x="0" y="543962"/>
                  </a:lnTo>
                  <a:close/>
                </a:path>
              </a:pathLst>
            </a:custGeom>
            <a:blipFill>
              <a:blip r:embed="rId6">
                <a:alphaModFix amt="0"/>
              </a:blip>
              <a:stretch>
                <a:fillRect l="-110400" t="0" r="-110400" b="26528"/>
              </a:stretch>
            </a:blipFill>
          </p:spPr>
        </p:sp>
        <p:sp>
          <p:nvSpPr>
            <p:cNvPr name="TextBox 31" id="31"/>
            <p:cNvSpPr txBox="true"/>
            <p:nvPr/>
          </p:nvSpPr>
          <p:spPr>
            <a:xfrm>
              <a:off x="0" y="0"/>
              <a:ext cx="319684" cy="543966"/>
            </a:xfrm>
            <a:prstGeom prst="rect">
              <a:avLst/>
            </a:prstGeom>
          </p:spPr>
          <p:txBody>
            <a:bodyPr anchor="ctr" rtlCol="false" tIns="0" lIns="0" bIns="0" rIns="0"/>
            <a:lstStyle/>
            <a:p>
              <a:pPr algn="ctr">
                <a:lnSpc>
                  <a:spcPts val="2160"/>
                </a:lnSpc>
              </a:pPr>
              <a:r>
                <a:rPr lang="en-US" sz="1800">
                  <a:solidFill>
                    <a:srgbClr val="2B2E3C"/>
                  </a:solidFill>
                  <a:latin typeface="Binate"/>
                  <a:ea typeface="Binate"/>
                  <a:cs typeface="Binate"/>
                  <a:sym typeface="Binate"/>
                </a:rPr>
                <a:t>3</a:t>
              </a:r>
            </a:p>
          </p:txBody>
        </p:sp>
      </p:grpSp>
      <p:sp>
        <p:nvSpPr>
          <p:cNvPr name="TextBox 32" id="32"/>
          <p:cNvSpPr txBox="true"/>
          <p:nvPr/>
        </p:nvSpPr>
        <p:spPr>
          <a:xfrm rot="0">
            <a:off x="3872360" y="4203849"/>
            <a:ext cx="5760834" cy="237896"/>
          </a:xfrm>
          <a:prstGeom prst="rect">
            <a:avLst/>
          </a:prstGeom>
        </p:spPr>
        <p:txBody>
          <a:bodyPr anchor="t" rtlCol="false" tIns="0" lIns="0" bIns="0" rIns="0">
            <a:spAutoFit/>
          </a:bodyPr>
          <a:lstStyle/>
          <a:p>
            <a:pPr algn="l">
              <a:lnSpc>
                <a:spcPts val="1996"/>
              </a:lnSpc>
            </a:pPr>
            <a:r>
              <a:rPr lang="en-US" b="true" sz="1600">
                <a:solidFill>
                  <a:srgbClr val="2B2E3C"/>
                </a:solidFill>
                <a:latin typeface="Binate Bold"/>
                <a:ea typeface="Binate Bold"/>
                <a:cs typeface="Binate Bold"/>
                <a:sym typeface="Binate Bold"/>
              </a:rPr>
              <a:t>Scenario 3 — Gereguleerd thuisonderwijs</a:t>
            </a:r>
          </a:p>
        </p:txBody>
      </p:sp>
      <p:sp>
        <p:nvSpPr>
          <p:cNvPr name="TextBox 33" id="33"/>
          <p:cNvSpPr txBox="true"/>
          <p:nvPr/>
        </p:nvSpPr>
        <p:spPr>
          <a:xfrm rot="0">
            <a:off x="3872360" y="4512078"/>
            <a:ext cx="6704857" cy="489052"/>
          </a:xfrm>
          <a:prstGeom prst="rect">
            <a:avLst/>
          </a:prstGeom>
        </p:spPr>
        <p:txBody>
          <a:bodyPr anchor="t" rtlCol="false" tIns="0" lIns="0" bIns="0" rIns="0">
            <a:spAutoFit/>
          </a:bodyPr>
          <a:lstStyle/>
          <a:p>
            <a:pPr algn="l">
              <a:lnSpc>
                <a:spcPts val="1747"/>
              </a:lnSpc>
            </a:pPr>
            <a:r>
              <a:rPr lang="en-US" sz="1300">
                <a:solidFill>
                  <a:srgbClr val="2B2E3C"/>
                </a:solidFill>
                <a:latin typeface="Open Sans"/>
                <a:ea typeface="Open Sans"/>
                <a:cs typeface="Open Sans"/>
                <a:sym typeface="Open Sans"/>
              </a:rPr>
              <a:t>Een wet met registratie, toezicht en leerdoelen. Voor sommigen geeft dat zekerheid, voor anderen minder ouderlijk gezag.</a:t>
            </a:r>
          </a:p>
        </p:txBody>
      </p:sp>
      <p:grpSp>
        <p:nvGrpSpPr>
          <p:cNvPr name="Group 34" id="34"/>
          <p:cNvGrpSpPr/>
          <p:nvPr/>
        </p:nvGrpSpPr>
        <p:grpSpPr>
          <a:xfrm rot="0">
            <a:off x="3787083" y="5166922"/>
            <a:ext cx="6875412" cy="9525"/>
            <a:chOff x="0" y="0"/>
            <a:chExt cx="9167216" cy="12700"/>
          </a:xfrm>
        </p:grpSpPr>
        <p:sp>
          <p:nvSpPr>
            <p:cNvPr name="Freeform 35" id="35"/>
            <p:cNvSpPr/>
            <p:nvPr/>
          </p:nvSpPr>
          <p:spPr>
            <a:xfrm flipH="false" flipV="false" rot="0">
              <a:off x="0" y="0"/>
              <a:ext cx="9167241" cy="12700"/>
            </a:xfrm>
            <a:custGeom>
              <a:avLst/>
              <a:gdLst/>
              <a:ahLst/>
              <a:cxnLst/>
              <a:rect r="r" b="b" t="t" l="l"/>
              <a:pathLst>
                <a:path h="12700" w="9167241">
                  <a:moveTo>
                    <a:pt x="0" y="6350"/>
                  </a:moveTo>
                  <a:cubicBezTo>
                    <a:pt x="0" y="2794"/>
                    <a:pt x="2794" y="0"/>
                    <a:pt x="6350" y="0"/>
                  </a:cubicBezTo>
                  <a:lnTo>
                    <a:pt x="9160891" y="0"/>
                  </a:lnTo>
                  <a:cubicBezTo>
                    <a:pt x="9164448" y="0"/>
                    <a:pt x="9167241" y="2794"/>
                    <a:pt x="9167241" y="6350"/>
                  </a:cubicBezTo>
                  <a:cubicBezTo>
                    <a:pt x="9167241" y="9906"/>
                    <a:pt x="9164448" y="12700"/>
                    <a:pt x="9160891" y="12700"/>
                  </a:cubicBezTo>
                  <a:lnTo>
                    <a:pt x="6350" y="12700"/>
                  </a:lnTo>
                  <a:cubicBezTo>
                    <a:pt x="2794" y="12700"/>
                    <a:pt x="0" y="9906"/>
                    <a:pt x="0" y="6350"/>
                  </a:cubicBezTo>
                  <a:close/>
                </a:path>
              </a:pathLst>
            </a:custGeom>
            <a:solidFill>
              <a:srgbClr val="E2C8B5"/>
            </a:solidFill>
          </p:spPr>
        </p:sp>
      </p:grpSp>
      <p:grpSp>
        <p:nvGrpSpPr>
          <p:cNvPr name="Group 36" id="36"/>
          <p:cNvGrpSpPr/>
          <p:nvPr/>
        </p:nvGrpSpPr>
        <p:grpSpPr>
          <a:xfrm rot="0">
            <a:off x="672703" y="5247437"/>
            <a:ext cx="4045144" cy="1157440"/>
            <a:chOff x="0" y="0"/>
            <a:chExt cx="5393525" cy="1543253"/>
          </a:xfrm>
        </p:grpSpPr>
        <p:sp>
          <p:nvSpPr>
            <p:cNvPr name="Freeform 37" id="37"/>
            <p:cNvSpPr/>
            <p:nvPr/>
          </p:nvSpPr>
          <p:spPr>
            <a:xfrm flipH="false" flipV="false" rot="0">
              <a:off x="0" y="0"/>
              <a:ext cx="5393563" cy="1543304"/>
            </a:xfrm>
            <a:custGeom>
              <a:avLst/>
              <a:gdLst/>
              <a:ahLst/>
              <a:cxnLst/>
              <a:rect r="r" b="b" t="t" l="l"/>
              <a:pathLst>
                <a:path h="1543304" w="5393563">
                  <a:moveTo>
                    <a:pt x="0" y="97155"/>
                  </a:moveTo>
                  <a:cubicBezTo>
                    <a:pt x="0" y="43434"/>
                    <a:pt x="43434" y="0"/>
                    <a:pt x="97155" y="0"/>
                  </a:cubicBezTo>
                  <a:lnTo>
                    <a:pt x="5296408" y="0"/>
                  </a:lnTo>
                  <a:cubicBezTo>
                    <a:pt x="5350002" y="0"/>
                    <a:pt x="5393563" y="43434"/>
                    <a:pt x="5393563" y="97155"/>
                  </a:cubicBezTo>
                  <a:lnTo>
                    <a:pt x="5393563" y="1446149"/>
                  </a:lnTo>
                  <a:cubicBezTo>
                    <a:pt x="5393563" y="1499743"/>
                    <a:pt x="5350129" y="1543304"/>
                    <a:pt x="5296408" y="1543304"/>
                  </a:cubicBezTo>
                  <a:lnTo>
                    <a:pt x="97155" y="1543304"/>
                  </a:lnTo>
                  <a:cubicBezTo>
                    <a:pt x="43561" y="1543304"/>
                    <a:pt x="0" y="1499870"/>
                    <a:pt x="0" y="1446149"/>
                  </a:cubicBezTo>
                  <a:close/>
                </a:path>
              </a:pathLst>
            </a:custGeom>
            <a:solidFill>
              <a:srgbClr val="63A474"/>
            </a:solidFill>
            <a:ln w="19050" cap="sq">
              <a:solidFill>
                <a:srgbClr val="E2C8B5"/>
              </a:solidFill>
              <a:prstDash val="solid"/>
              <a:miter/>
            </a:ln>
          </p:spPr>
        </p:sp>
      </p:grpSp>
      <p:grpSp>
        <p:nvGrpSpPr>
          <p:cNvPr name="Group 38" id="38"/>
          <p:cNvGrpSpPr/>
          <p:nvPr/>
        </p:nvGrpSpPr>
        <p:grpSpPr>
          <a:xfrm rot="0">
            <a:off x="2575322" y="5676214"/>
            <a:ext cx="239763" cy="407975"/>
            <a:chOff x="0" y="0"/>
            <a:chExt cx="319684" cy="543966"/>
          </a:xfrm>
        </p:grpSpPr>
        <p:sp>
          <p:nvSpPr>
            <p:cNvPr name="Freeform 39" id="39"/>
            <p:cNvSpPr/>
            <p:nvPr/>
          </p:nvSpPr>
          <p:spPr>
            <a:xfrm flipH="false" flipV="false" rot="0">
              <a:off x="0" y="0"/>
              <a:ext cx="319683" cy="543962"/>
            </a:xfrm>
            <a:custGeom>
              <a:avLst/>
              <a:gdLst/>
              <a:ahLst/>
              <a:cxnLst/>
              <a:rect r="r" b="b" t="t" l="l"/>
              <a:pathLst>
                <a:path h="543962" w="319683">
                  <a:moveTo>
                    <a:pt x="0" y="0"/>
                  </a:moveTo>
                  <a:lnTo>
                    <a:pt x="319683" y="0"/>
                  </a:lnTo>
                  <a:lnTo>
                    <a:pt x="319683" y="543962"/>
                  </a:lnTo>
                  <a:lnTo>
                    <a:pt x="0" y="543962"/>
                  </a:lnTo>
                  <a:close/>
                </a:path>
              </a:pathLst>
            </a:custGeom>
            <a:blipFill>
              <a:blip r:embed="rId6">
                <a:alphaModFix amt="0"/>
              </a:blip>
              <a:stretch>
                <a:fillRect l="-110400" t="0" r="-110400" b="26528"/>
              </a:stretch>
            </a:blipFill>
          </p:spPr>
        </p:sp>
        <p:sp>
          <p:nvSpPr>
            <p:cNvPr name="TextBox 40" id="40"/>
            <p:cNvSpPr txBox="true"/>
            <p:nvPr/>
          </p:nvSpPr>
          <p:spPr>
            <a:xfrm>
              <a:off x="0" y="0"/>
              <a:ext cx="319684" cy="543966"/>
            </a:xfrm>
            <a:prstGeom prst="rect">
              <a:avLst/>
            </a:prstGeom>
          </p:spPr>
          <p:txBody>
            <a:bodyPr anchor="ctr" rtlCol="false" tIns="0" lIns="0" bIns="0" rIns="0"/>
            <a:lstStyle/>
            <a:p>
              <a:pPr algn="ctr">
                <a:lnSpc>
                  <a:spcPts val="2160"/>
                </a:lnSpc>
              </a:pPr>
              <a:r>
                <a:rPr lang="en-US" sz="1800">
                  <a:solidFill>
                    <a:srgbClr val="2B2E3C"/>
                  </a:solidFill>
                  <a:latin typeface="Binate"/>
                  <a:ea typeface="Binate"/>
                  <a:cs typeface="Binate"/>
                  <a:sym typeface="Binate"/>
                </a:rPr>
                <a:t>4</a:t>
              </a:r>
            </a:p>
          </p:txBody>
        </p:sp>
      </p:grpSp>
      <p:sp>
        <p:nvSpPr>
          <p:cNvPr name="TextBox 41" id="41"/>
          <p:cNvSpPr txBox="true"/>
          <p:nvPr/>
        </p:nvSpPr>
        <p:spPr>
          <a:xfrm rot="0">
            <a:off x="4878886" y="5427516"/>
            <a:ext cx="4683262" cy="237896"/>
          </a:xfrm>
          <a:prstGeom prst="rect">
            <a:avLst/>
          </a:prstGeom>
        </p:spPr>
        <p:txBody>
          <a:bodyPr anchor="t" rtlCol="false" tIns="0" lIns="0" bIns="0" rIns="0">
            <a:spAutoFit/>
          </a:bodyPr>
          <a:lstStyle/>
          <a:p>
            <a:pPr algn="l">
              <a:lnSpc>
                <a:spcPts val="1996"/>
              </a:lnSpc>
            </a:pPr>
            <a:r>
              <a:rPr lang="en-US" b="true" sz="1600">
                <a:solidFill>
                  <a:srgbClr val="2B2E3C"/>
                </a:solidFill>
                <a:latin typeface="Binate Bold"/>
                <a:ea typeface="Binate Bold"/>
                <a:cs typeface="Binate Bold"/>
                <a:sym typeface="Binate Bold"/>
              </a:rPr>
              <a:t>Scenario 4 — Artikel 5b vervalt</a:t>
            </a:r>
          </a:p>
        </p:txBody>
      </p:sp>
      <p:sp>
        <p:nvSpPr>
          <p:cNvPr name="TextBox 42" id="42"/>
          <p:cNvSpPr txBox="true"/>
          <p:nvPr/>
        </p:nvSpPr>
        <p:spPr>
          <a:xfrm rot="0">
            <a:off x="4878886" y="5735745"/>
            <a:ext cx="5698331" cy="489052"/>
          </a:xfrm>
          <a:prstGeom prst="rect">
            <a:avLst/>
          </a:prstGeom>
        </p:spPr>
        <p:txBody>
          <a:bodyPr anchor="t" rtlCol="false" tIns="0" lIns="0" bIns="0" rIns="0">
            <a:spAutoFit/>
          </a:bodyPr>
          <a:lstStyle/>
          <a:p>
            <a:pPr algn="l">
              <a:lnSpc>
                <a:spcPts val="1747"/>
              </a:lnSpc>
            </a:pPr>
            <a:r>
              <a:rPr lang="en-US" sz="1300">
                <a:solidFill>
                  <a:srgbClr val="2B2E3C"/>
                </a:solidFill>
                <a:latin typeface="Open Sans"/>
                <a:ea typeface="Open Sans"/>
                <a:cs typeface="Open Sans"/>
                <a:sym typeface="Open Sans"/>
              </a:rPr>
              <a:t>De vrijstelling verdwijnt niet zomaar. Daarvoor is een wetswijziging en politieke meerderheid nodig.</a:t>
            </a:r>
          </a:p>
        </p:txBody>
      </p:sp>
      <p:grpSp>
        <p:nvGrpSpPr>
          <p:cNvPr name="Group 43" id="43"/>
          <p:cNvGrpSpPr/>
          <p:nvPr/>
        </p:nvGrpSpPr>
        <p:grpSpPr>
          <a:xfrm rot="0">
            <a:off x="4793609" y="6390589"/>
            <a:ext cx="5868886" cy="9525"/>
            <a:chOff x="0" y="0"/>
            <a:chExt cx="7825181" cy="12700"/>
          </a:xfrm>
        </p:grpSpPr>
        <p:sp>
          <p:nvSpPr>
            <p:cNvPr name="Freeform 44" id="44"/>
            <p:cNvSpPr/>
            <p:nvPr/>
          </p:nvSpPr>
          <p:spPr>
            <a:xfrm flipH="false" flipV="false" rot="0">
              <a:off x="0" y="0"/>
              <a:ext cx="7825232" cy="12700"/>
            </a:xfrm>
            <a:custGeom>
              <a:avLst/>
              <a:gdLst/>
              <a:ahLst/>
              <a:cxnLst/>
              <a:rect r="r" b="b" t="t" l="l"/>
              <a:pathLst>
                <a:path h="12700" w="7825232">
                  <a:moveTo>
                    <a:pt x="0" y="6350"/>
                  </a:moveTo>
                  <a:cubicBezTo>
                    <a:pt x="0" y="2794"/>
                    <a:pt x="2794" y="0"/>
                    <a:pt x="6350" y="0"/>
                  </a:cubicBezTo>
                  <a:lnTo>
                    <a:pt x="7818882" y="0"/>
                  </a:lnTo>
                  <a:cubicBezTo>
                    <a:pt x="7822438" y="0"/>
                    <a:pt x="7825232" y="2794"/>
                    <a:pt x="7825232" y="6350"/>
                  </a:cubicBezTo>
                  <a:cubicBezTo>
                    <a:pt x="7825232" y="9906"/>
                    <a:pt x="7822438" y="12700"/>
                    <a:pt x="7818882" y="12700"/>
                  </a:cubicBezTo>
                  <a:lnTo>
                    <a:pt x="6350" y="12700"/>
                  </a:lnTo>
                  <a:cubicBezTo>
                    <a:pt x="2794" y="12700"/>
                    <a:pt x="0" y="9906"/>
                    <a:pt x="0" y="6350"/>
                  </a:cubicBezTo>
                  <a:close/>
                </a:path>
              </a:pathLst>
            </a:custGeom>
            <a:solidFill>
              <a:srgbClr val="E2C8B5"/>
            </a:solidFill>
          </p:spPr>
        </p:sp>
      </p:grpSp>
      <p:grpSp>
        <p:nvGrpSpPr>
          <p:cNvPr name="Group 45" id="45"/>
          <p:cNvGrpSpPr/>
          <p:nvPr/>
        </p:nvGrpSpPr>
        <p:grpSpPr>
          <a:xfrm rot="0">
            <a:off x="672703" y="6471104"/>
            <a:ext cx="5051822" cy="1157440"/>
            <a:chOff x="0" y="0"/>
            <a:chExt cx="6735762" cy="1543253"/>
          </a:xfrm>
        </p:grpSpPr>
        <p:sp>
          <p:nvSpPr>
            <p:cNvPr name="Freeform 46" id="46"/>
            <p:cNvSpPr/>
            <p:nvPr/>
          </p:nvSpPr>
          <p:spPr>
            <a:xfrm flipH="false" flipV="false" rot="0">
              <a:off x="0" y="0"/>
              <a:ext cx="6735826" cy="1543304"/>
            </a:xfrm>
            <a:custGeom>
              <a:avLst/>
              <a:gdLst/>
              <a:ahLst/>
              <a:cxnLst/>
              <a:rect r="r" b="b" t="t" l="l"/>
              <a:pathLst>
                <a:path h="1543304" w="6735826">
                  <a:moveTo>
                    <a:pt x="0" y="97155"/>
                  </a:moveTo>
                  <a:cubicBezTo>
                    <a:pt x="0" y="43434"/>
                    <a:pt x="43434" y="0"/>
                    <a:pt x="97155" y="0"/>
                  </a:cubicBezTo>
                  <a:lnTo>
                    <a:pt x="6638671" y="0"/>
                  </a:lnTo>
                  <a:cubicBezTo>
                    <a:pt x="6692264" y="0"/>
                    <a:pt x="6735826" y="43434"/>
                    <a:pt x="6735826" y="97155"/>
                  </a:cubicBezTo>
                  <a:lnTo>
                    <a:pt x="6735826" y="1446149"/>
                  </a:lnTo>
                  <a:cubicBezTo>
                    <a:pt x="6735826" y="1499743"/>
                    <a:pt x="6692392" y="1543304"/>
                    <a:pt x="6638671" y="1543304"/>
                  </a:cubicBezTo>
                  <a:lnTo>
                    <a:pt x="97155" y="1543304"/>
                  </a:lnTo>
                  <a:cubicBezTo>
                    <a:pt x="43561" y="1543304"/>
                    <a:pt x="0" y="1499870"/>
                    <a:pt x="0" y="1446149"/>
                  </a:cubicBezTo>
                  <a:close/>
                </a:path>
              </a:pathLst>
            </a:custGeom>
            <a:solidFill>
              <a:srgbClr val="63A474"/>
            </a:solidFill>
            <a:ln w="19050" cap="sq">
              <a:solidFill>
                <a:srgbClr val="E2C8B5"/>
              </a:solidFill>
              <a:prstDash val="solid"/>
              <a:miter/>
            </a:ln>
          </p:spPr>
        </p:sp>
      </p:grpSp>
      <p:grpSp>
        <p:nvGrpSpPr>
          <p:cNvPr name="Group 47" id="47"/>
          <p:cNvGrpSpPr/>
          <p:nvPr/>
        </p:nvGrpSpPr>
        <p:grpSpPr>
          <a:xfrm rot="0">
            <a:off x="3078661" y="6899872"/>
            <a:ext cx="239763" cy="407975"/>
            <a:chOff x="0" y="0"/>
            <a:chExt cx="319684" cy="543966"/>
          </a:xfrm>
        </p:grpSpPr>
        <p:sp>
          <p:nvSpPr>
            <p:cNvPr name="Freeform 48" id="48"/>
            <p:cNvSpPr/>
            <p:nvPr/>
          </p:nvSpPr>
          <p:spPr>
            <a:xfrm flipH="false" flipV="false" rot="0">
              <a:off x="0" y="0"/>
              <a:ext cx="319683" cy="543962"/>
            </a:xfrm>
            <a:custGeom>
              <a:avLst/>
              <a:gdLst/>
              <a:ahLst/>
              <a:cxnLst/>
              <a:rect r="r" b="b" t="t" l="l"/>
              <a:pathLst>
                <a:path h="543962" w="319683">
                  <a:moveTo>
                    <a:pt x="0" y="0"/>
                  </a:moveTo>
                  <a:lnTo>
                    <a:pt x="319683" y="0"/>
                  </a:lnTo>
                  <a:lnTo>
                    <a:pt x="319683" y="543962"/>
                  </a:lnTo>
                  <a:lnTo>
                    <a:pt x="0" y="543962"/>
                  </a:lnTo>
                  <a:close/>
                </a:path>
              </a:pathLst>
            </a:custGeom>
            <a:blipFill>
              <a:blip r:embed="rId6">
                <a:alphaModFix amt="0"/>
              </a:blip>
              <a:stretch>
                <a:fillRect l="-110400" t="0" r="-110400" b="26528"/>
              </a:stretch>
            </a:blipFill>
          </p:spPr>
        </p:sp>
        <p:sp>
          <p:nvSpPr>
            <p:cNvPr name="TextBox 49" id="49"/>
            <p:cNvSpPr txBox="true"/>
            <p:nvPr/>
          </p:nvSpPr>
          <p:spPr>
            <a:xfrm>
              <a:off x="0" y="0"/>
              <a:ext cx="319684" cy="543966"/>
            </a:xfrm>
            <a:prstGeom prst="rect">
              <a:avLst/>
            </a:prstGeom>
          </p:spPr>
          <p:txBody>
            <a:bodyPr anchor="ctr" rtlCol="false" tIns="0" lIns="0" bIns="0" rIns="0"/>
            <a:lstStyle/>
            <a:p>
              <a:pPr algn="ctr">
                <a:lnSpc>
                  <a:spcPts val="2160"/>
                </a:lnSpc>
              </a:pPr>
              <a:r>
                <a:rPr lang="en-US" sz="1800">
                  <a:solidFill>
                    <a:srgbClr val="2B2E3C"/>
                  </a:solidFill>
                  <a:latin typeface="Binate"/>
                  <a:ea typeface="Binate"/>
                  <a:cs typeface="Binate"/>
                  <a:sym typeface="Binate"/>
                </a:rPr>
                <a:t>5</a:t>
              </a:r>
            </a:p>
          </p:txBody>
        </p:sp>
      </p:grpSp>
      <p:sp>
        <p:nvSpPr>
          <p:cNvPr name="TextBox 50" id="50"/>
          <p:cNvSpPr txBox="true"/>
          <p:nvPr/>
        </p:nvSpPr>
        <p:spPr>
          <a:xfrm rot="0">
            <a:off x="5885555" y="6651184"/>
            <a:ext cx="4691663" cy="237896"/>
          </a:xfrm>
          <a:prstGeom prst="rect">
            <a:avLst/>
          </a:prstGeom>
        </p:spPr>
        <p:txBody>
          <a:bodyPr anchor="t" rtlCol="false" tIns="0" lIns="0" bIns="0" rIns="0">
            <a:spAutoFit/>
          </a:bodyPr>
          <a:lstStyle/>
          <a:p>
            <a:pPr algn="l">
              <a:lnSpc>
                <a:spcPts val="1996"/>
              </a:lnSpc>
            </a:pPr>
            <a:r>
              <a:rPr lang="en-US" b="true" sz="1600">
                <a:solidFill>
                  <a:srgbClr val="2B2E3C"/>
                </a:solidFill>
                <a:latin typeface="Binate Bold"/>
                <a:ea typeface="Binate Bold"/>
                <a:cs typeface="Binate Bold"/>
                <a:sym typeface="Binate Bold"/>
              </a:rPr>
              <a:t>Scenario 5 — Lange overgangsperiode</a:t>
            </a:r>
          </a:p>
        </p:txBody>
      </p:sp>
      <p:sp>
        <p:nvSpPr>
          <p:cNvPr name="TextBox 51" id="51"/>
          <p:cNvSpPr txBox="true"/>
          <p:nvPr/>
        </p:nvSpPr>
        <p:spPr>
          <a:xfrm rot="0">
            <a:off x="5885555" y="6959403"/>
            <a:ext cx="4691663" cy="489052"/>
          </a:xfrm>
          <a:prstGeom prst="rect">
            <a:avLst/>
          </a:prstGeom>
        </p:spPr>
        <p:txBody>
          <a:bodyPr anchor="t" rtlCol="false" tIns="0" lIns="0" bIns="0" rIns="0">
            <a:spAutoFit/>
          </a:bodyPr>
          <a:lstStyle/>
          <a:p>
            <a:pPr algn="l">
              <a:lnSpc>
                <a:spcPts val="1747"/>
              </a:lnSpc>
            </a:pPr>
            <a:r>
              <a:rPr lang="en-US" sz="1300">
                <a:solidFill>
                  <a:srgbClr val="2B2E3C"/>
                </a:solidFill>
                <a:latin typeface="Open Sans"/>
                <a:ea typeface="Open Sans"/>
                <a:cs typeface="Open Sans"/>
                <a:sym typeface="Open Sans"/>
              </a:rPr>
              <a:t>Veel onduidelijkheid en grote verschillen tussen gemeenten. Dat is nu al deels zichtbaar.</a:t>
            </a:r>
          </a:p>
        </p:txBody>
      </p:sp>
      <p:grpSp>
        <p:nvGrpSpPr>
          <p:cNvPr name="Group 52" id="52"/>
          <p:cNvGrpSpPr/>
          <p:nvPr/>
        </p:nvGrpSpPr>
        <p:grpSpPr>
          <a:xfrm rot="0">
            <a:off x="682228" y="7675512"/>
            <a:ext cx="10065544" cy="580730"/>
            <a:chOff x="0" y="0"/>
            <a:chExt cx="13420725" cy="774306"/>
          </a:xfrm>
        </p:grpSpPr>
        <p:sp>
          <p:nvSpPr>
            <p:cNvPr name="Freeform 53" id="53"/>
            <p:cNvSpPr/>
            <p:nvPr/>
          </p:nvSpPr>
          <p:spPr>
            <a:xfrm flipH="false" flipV="false" rot="0">
              <a:off x="0" y="0"/>
              <a:ext cx="13420725" cy="774319"/>
            </a:xfrm>
            <a:custGeom>
              <a:avLst/>
              <a:gdLst/>
              <a:ahLst/>
              <a:cxnLst/>
              <a:rect r="r" b="b" t="t" l="l"/>
              <a:pathLst>
                <a:path h="774319" w="13420725">
                  <a:moveTo>
                    <a:pt x="0" y="95504"/>
                  </a:moveTo>
                  <a:cubicBezTo>
                    <a:pt x="0" y="42799"/>
                    <a:pt x="42799" y="0"/>
                    <a:pt x="95504" y="0"/>
                  </a:cubicBezTo>
                  <a:lnTo>
                    <a:pt x="13325221" y="0"/>
                  </a:lnTo>
                  <a:cubicBezTo>
                    <a:pt x="13377926" y="0"/>
                    <a:pt x="13420725" y="42799"/>
                    <a:pt x="13420725" y="95504"/>
                  </a:cubicBezTo>
                  <a:lnTo>
                    <a:pt x="13420725" y="678815"/>
                  </a:lnTo>
                  <a:cubicBezTo>
                    <a:pt x="13420725" y="731520"/>
                    <a:pt x="13377926" y="774319"/>
                    <a:pt x="13325221" y="774319"/>
                  </a:cubicBezTo>
                  <a:lnTo>
                    <a:pt x="95504" y="774319"/>
                  </a:lnTo>
                  <a:cubicBezTo>
                    <a:pt x="42799" y="774319"/>
                    <a:pt x="0" y="731520"/>
                    <a:pt x="0" y="678815"/>
                  </a:cubicBezTo>
                  <a:close/>
                </a:path>
              </a:pathLst>
            </a:custGeom>
            <a:solidFill>
              <a:srgbClr val="D1ACA0"/>
            </a:solidFill>
          </p:spPr>
        </p:sp>
      </p:grpSp>
      <p:grpSp>
        <p:nvGrpSpPr>
          <p:cNvPr name="Group 54" id="54"/>
          <p:cNvGrpSpPr/>
          <p:nvPr/>
        </p:nvGrpSpPr>
        <p:grpSpPr>
          <a:xfrm rot="0">
            <a:off x="756649" y="7771419"/>
            <a:ext cx="459277" cy="367545"/>
            <a:chOff x="0" y="0"/>
            <a:chExt cx="284162" cy="227406"/>
          </a:xfrm>
        </p:grpSpPr>
        <p:sp>
          <p:nvSpPr>
            <p:cNvPr name="Freeform 55" id="55" descr="preencoded.png"/>
            <p:cNvSpPr/>
            <p:nvPr/>
          </p:nvSpPr>
          <p:spPr>
            <a:xfrm flipH="false" flipV="false" rot="0">
              <a:off x="0" y="0"/>
              <a:ext cx="284226" cy="227457"/>
            </a:xfrm>
            <a:custGeom>
              <a:avLst/>
              <a:gdLst/>
              <a:ahLst/>
              <a:cxnLst/>
              <a:rect r="r" b="b" t="t" l="l"/>
              <a:pathLst>
                <a:path h="227457" w="284226">
                  <a:moveTo>
                    <a:pt x="0" y="0"/>
                  </a:moveTo>
                  <a:lnTo>
                    <a:pt x="284226" y="0"/>
                  </a:lnTo>
                  <a:lnTo>
                    <a:pt x="284226" y="227457"/>
                  </a:lnTo>
                  <a:lnTo>
                    <a:pt x="0" y="227457"/>
                  </a:lnTo>
                  <a:lnTo>
                    <a:pt x="0" y="0"/>
                  </a:lnTo>
                  <a:close/>
                </a:path>
              </a:pathLst>
            </a:custGeom>
            <a:blipFill>
              <a:blip r:embed="rId7"/>
              <a:stretch>
                <a:fillRect l="0" t="0" r="22" b="-2216"/>
              </a:stretch>
            </a:blipFill>
          </p:spPr>
        </p:sp>
      </p:grpSp>
      <p:sp>
        <p:nvSpPr>
          <p:cNvPr name="TextBox 56" id="56"/>
          <p:cNvSpPr txBox="true"/>
          <p:nvPr/>
        </p:nvSpPr>
        <p:spPr>
          <a:xfrm rot="0">
            <a:off x="1236459" y="7867840"/>
            <a:ext cx="10255148" cy="256489"/>
          </a:xfrm>
          <a:prstGeom prst="rect">
            <a:avLst/>
          </a:prstGeom>
        </p:spPr>
        <p:txBody>
          <a:bodyPr anchor="t" rtlCol="false" tIns="0" lIns="0" bIns="0" rIns="0">
            <a:spAutoFit/>
          </a:bodyPr>
          <a:lstStyle/>
          <a:p>
            <a:pPr algn="l">
              <a:lnSpc>
                <a:spcPts val="2150"/>
              </a:lnSpc>
            </a:pPr>
            <a:r>
              <a:rPr lang="en-US" b="true" sz="1599">
                <a:solidFill>
                  <a:srgbClr val="000000"/>
                </a:solidFill>
                <a:latin typeface="Open Sans Bold"/>
                <a:ea typeface="Open Sans Bold"/>
                <a:cs typeface="Open Sans Bold"/>
                <a:sym typeface="Open Sans Bold"/>
              </a:rPr>
              <a:t>Voorbereiding is nu belangrijker dan zekerheid.</a:t>
            </a:r>
          </a:p>
        </p:txBody>
      </p:sp>
      <p:sp>
        <p:nvSpPr>
          <p:cNvPr name="TextBox 57" id="57"/>
          <p:cNvSpPr txBox="true"/>
          <p:nvPr/>
        </p:nvSpPr>
        <p:spPr>
          <a:xfrm rot="0">
            <a:off x="682228" y="8475316"/>
            <a:ext cx="1067395" cy="311658"/>
          </a:xfrm>
          <a:prstGeom prst="rect">
            <a:avLst/>
          </a:prstGeom>
        </p:spPr>
        <p:txBody>
          <a:bodyPr anchor="t" rtlCol="false" tIns="0" lIns="0" bIns="0" rIns="0">
            <a:spAutoFit/>
          </a:bodyPr>
          <a:lstStyle/>
          <a:p>
            <a:pPr algn="l">
              <a:lnSpc>
                <a:spcPts val="2496"/>
              </a:lnSpc>
            </a:pPr>
            <a:r>
              <a:rPr lang="en-US" sz="2000">
                <a:solidFill>
                  <a:srgbClr val="2C3F42"/>
                </a:solidFill>
                <a:latin typeface="Binate"/>
                <a:ea typeface="Binate"/>
                <a:cs typeface="Binate"/>
                <a:sym typeface="Binate"/>
              </a:rPr>
              <a:t>Bronnen</a:t>
            </a:r>
          </a:p>
        </p:txBody>
      </p:sp>
      <p:sp>
        <p:nvSpPr>
          <p:cNvPr name="TextBox 58" id="58"/>
          <p:cNvSpPr txBox="true"/>
          <p:nvPr/>
        </p:nvSpPr>
        <p:spPr>
          <a:xfrm rot="0">
            <a:off x="682228" y="8898884"/>
            <a:ext cx="10065544" cy="801138"/>
          </a:xfrm>
          <a:prstGeom prst="rect">
            <a:avLst/>
          </a:prstGeom>
        </p:spPr>
        <p:txBody>
          <a:bodyPr anchor="t" rtlCol="false" tIns="0" lIns="0" bIns="0" rIns="0">
            <a:spAutoFit/>
          </a:bodyPr>
          <a:lstStyle/>
          <a:p>
            <a:pPr algn="l" marL="313690" indent="-156845" lvl="1">
              <a:lnSpc>
                <a:spcPts val="1747"/>
              </a:lnSpc>
              <a:buFont typeface="Arial"/>
              <a:buChar char="•"/>
            </a:pPr>
            <a:r>
              <a:rPr lang="en-US" sz="1300">
                <a:solidFill>
                  <a:srgbClr val="2B2E3C"/>
                </a:solidFill>
                <a:latin typeface="Open Sans"/>
                <a:ea typeface="Open Sans"/>
                <a:cs typeface="Open Sans"/>
                <a:sym typeface="Open Sans"/>
              </a:rPr>
              <a:t>Relevante juridische analyses over artikel 5b en thuisonderwijs</a:t>
            </a:r>
          </a:p>
          <a:p>
            <a:pPr algn="l" marL="313690" indent="-156845" lvl="1">
              <a:lnSpc>
                <a:spcPts val="1747"/>
              </a:lnSpc>
              <a:buFont typeface="Arial"/>
              <a:buChar char="•"/>
            </a:pPr>
            <a:r>
              <a:rPr lang="en-US" sz="1300">
                <a:solidFill>
                  <a:srgbClr val="2B2E3C"/>
                </a:solidFill>
                <a:latin typeface="Open Sans"/>
                <a:ea typeface="Open Sans"/>
                <a:cs typeface="Open Sans"/>
                <a:sym typeface="Open Sans"/>
              </a:rPr>
              <a:t>Nieuwsberichten over mogelijke wetswijzigingen en voorstellen</a:t>
            </a:r>
          </a:p>
          <a:p>
            <a:pPr algn="l" marL="313690" indent="-156845" lvl="1">
              <a:lnSpc>
                <a:spcPts val="1747"/>
              </a:lnSpc>
              <a:buFont typeface="Arial"/>
              <a:buChar char="•"/>
            </a:pPr>
            <a:r>
              <a:rPr lang="en-US" sz="1300">
                <a:solidFill>
                  <a:srgbClr val="2B2E3C"/>
                </a:solidFill>
                <a:latin typeface="Open Sans"/>
                <a:ea typeface="Open Sans"/>
                <a:cs typeface="Open Sans"/>
                <a:sym typeface="Open Sans"/>
              </a:rPr>
              <a:t>Websites waar je politieke ontwikkelingen kunt volgen, zoals de Tweede Kamer, Rijksoverheid en relevante dossiers</a:t>
            </a: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6058359" y="9688982"/>
            <a:ext cx="2143687" cy="512064"/>
            <a:chOff x="0" y="0"/>
            <a:chExt cx="2858249" cy="682752"/>
          </a:xfrm>
        </p:grpSpPr>
        <p:sp>
          <p:nvSpPr>
            <p:cNvPr name="Freeform 3" id="3" descr="preencoded.png">
              <a:hlinkClick r:id="rId3" tooltip="https://gamma.app/?utm_source=made-with-gamma"/>
            </p:cNvPr>
            <p:cNvSpPr/>
            <p:nvPr/>
          </p:nvSpPr>
          <p:spPr>
            <a:xfrm flipH="false" flipV="false" rot="0">
              <a:off x="0" y="0"/>
              <a:ext cx="2858262" cy="682752"/>
            </a:xfrm>
            <a:custGeom>
              <a:avLst/>
              <a:gdLst/>
              <a:ahLst/>
              <a:cxnLst/>
              <a:rect r="r" b="b" t="t" l="l"/>
              <a:pathLst>
                <a:path h="682752" w="2858262">
                  <a:moveTo>
                    <a:pt x="0" y="0"/>
                  </a:moveTo>
                  <a:lnTo>
                    <a:pt x="2858262" y="0"/>
                  </a:lnTo>
                  <a:lnTo>
                    <a:pt x="2858262" y="682752"/>
                  </a:lnTo>
                  <a:lnTo>
                    <a:pt x="0" y="682752"/>
                  </a:lnTo>
                  <a:lnTo>
                    <a:pt x="0" y="0"/>
                  </a:lnTo>
                  <a:close/>
                </a:path>
              </a:pathLst>
            </a:custGeom>
            <a:blipFill>
              <a:blip r:embed="rId4"/>
              <a:stretch>
                <a:fillRect l="0" t="0" r="0" b="0"/>
              </a:stretch>
            </a:blipFill>
          </p:spPr>
        </p:sp>
      </p:grpSp>
      <p:grpSp>
        <p:nvGrpSpPr>
          <p:cNvPr name="Group 4" id="4"/>
          <p:cNvGrpSpPr/>
          <p:nvPr/>
        </p:nvGrpSpPr>
        <p:grpSpPr>
          <a:xfrm rot="0">
            <a:off x="0" y="0"/>
            <a:ext cx="6858000" cy="10287000"/>
            <a:chOff x="0" y="0"/>
            <a:chExt cx="9144000" cy="13716000"/>
          </a:xfrm>
        </p:grpSpPr>
        <p:sp>
          <p:nvSpPr>
            <p:cNvPr name="Freeform 5" id="5"/>
            <p:cNvSpPr/>
            <p:nvPr/>
          </p:nvSpPr>
          <p:spPr>
            <a:xfrm flipH="false" flipV="false" rot="0">
              <a:off x="0" y="0"/>
              <a:ext cx="9144000" cy="13716000"/>
            </a:xfrm>
            <a:custGeom>
              <a:avLst/>
              <a:gdLst/>
              <a:ahLst/>
              <a:cxnLst/>
              <a:rect r="r" b="b" t="t" l="l"/>
              <a:pathLst>
                <a:path h="13716000" w="9144000">
                  <a:moveTo>
                    <a:pt x="0" y="0"/>
                  </a:moveTo>
                  <a:lnTo>
                    <a:pt x="9144000" y="0"/>
                  </a:lnTo>
                  <a:lnTo>
                    <a:pt x="9144000" y="13716000"/>
                  </a:lnTo>
                  <a:lnTo>
                    <a:pt x="0" y="13716000"/>
                  </a:lnTo>
                  <a:lnTo>
                    <a:pt x="0" y="0"/>
                  </a:lnTo>
                  <a:close/>
                </a:path>
              </a:pathLst>
            </a:custGeom>
            <a:blipFill>
              <a:blip r:embed="rId5"/>
              <a:stretch>
                <a:fillRect l="-45" t="0" r="-45" b="0"/>
              </a:stretch>
            </a:blipFill>
          </p:spPr>
        </p:sp>
      </p:grpSp>
      <p:grpSp>
        <p:nvGrpSpPr>
          <p:cNvPr name="Group 6" id="6"/>
          <p:cNvGrpSpPr/>
          <p:nvPr/>
        </p:nvGrpSpPr>
        <p:grpSpPr>
          <a:xfrm rot="0">
            <a:off x="7530703" y="1900838"/>
            <a:ext cx="402727" cy="402727"/>
            <a:chOff x="0" y="0"/>
            <a:chExt cx="536969" cy="536969"/>
          </a:xfrm>
        </p:grpSpPr>
        <p:sp>
          <p:nvSpPr>
            <p:cNvPr name="Freeform 7" id="7"/>
            <p:cNvSpPr/>
            <p:nvPr/>
          </p:nvSpPr>
          <p:spPr>
            <a:xfrm flipH="false" flipV="false" rot="0">
              <a:off x="0" y="0"/>
              <a:ext cx="536956" cy="536956"/>
            </a:xfrm>
            <a:custGeom>
              <a:avLst/>
              <a:gdLst/>
              <a:ahLst/>
              <a:cxnLst/>
              <a:rect r="r" b="b" t="t" l="l"/>
              <a:pathLst>
                <a:path h="536956" w="536956">
                  <a:moveTo>
                    <a:pt x="0" y="100203"/>
                  </a:moveTo>
                  <a:cubicBezTo>
                    <a:pt x="0" y="44831"/>
                    <a:pt x="44831" y="0"/>
                    <a:pt x="100203" y="0"/>
                  </a:cubicBezTo>
                  <a:lnTo>
                    <a:pt x="436753" y="0"/>
                  </a:lnTo>
                  <a:cubicBezTo>
                    <a:pt x="492125" y="0"/>
                    <a:pt x="536956" y="44831"/>
                    <a:pt x="536956" y="100203"/>
                  </a:cubicBezTo>
                  <a:lnTo>
                    <a:pt x="536956" y="436753"/>
                  </a:lnTo>
                  <a:cubicBezTo>
                    <a:pt x="536956" y="492125"/>
                    <a:pt x="492125" y="536956"/>
                    <a:pt x="436753" y="536956"/>
                  </a:cubicBezTo>
                  <a:lnTo>
                    <a:pt x="100203" y="536956"/>
                  </a:lnTo>
                  <a:cubicBezTo>
                    <a:pt x="44831" y="536956"/>
                    <a:pt x="0" y="492125"/>
                    <a:pt x="0" y="436753"/>
                  </a:cubicBezTo>
                  <a:close/>
                </a:path>
              </a:pathLst>
            </a:custGeom>
            <a:solidFill>
              <a:srgbClr val="63A474"/>
            </a:solidFill>
            <a:ln w="19050" cap="sq">
              <a:solidFill>
                <a:srgbClr val="E2C8B5"/>
              </a:solidFill>
              <a:prstDash val="solid"/>
              <a:miter/>
            </a:ln>
          </p:spPr>
        </p:sp>
      </p:grpSp>
      <p:grpSp>
        <p:nvGrpSpPr>
          <p:cNvPr name="Group 8" id="8"/>
          <p:cNvGrpSpPr/>
          <p:nvPr/>
        </p:nvGrpSpPr>
        <p:grpSpPr>
          <a:xfrm rot="0">
            <a:off x="7604150" y="1876077"/>
            <a:ext cx="255832" cy="452247"/>
            <a:chOff x="0" y="0"/>
            <a:chExt cx="341109" cy="602996"/>
          </a:xfrm>
        </p:grpSpPr>
        <p:sp>
          <p:nvSpPr>
            <p:cNvPr name="Freeform 9" id="9"/>
            <p:cNvSpPr/>
            <p:nvPr/>
          </p:nvSpPr>
          <p:spPr>
            <a:xfrm flipH="false" flipV="false" rot="0">
              <a:off x="0" y="0"/>
              <a:ext cx="341115" cy="603001"/>
            </a:xfrm>
            <a:custGeom>
              <a:avLst/>
              <a:gdLst/>
              <a:ahLst/>
              <a:cxnLst/>
              <a:rect r="r" b="b" t="t" l="l"/>
              <a:pathLst>
                <a:path h="603001" w="341115">
                  <a:moveTo>
                    <a:pt x="0" y="0"/>
                  </a:moveTo>
                  <a:lnTo>
                    <a:pt x="341115" y="0"/>
                  </a:lnTo>
                  <a:lnTo>
                    <a:pt x="341115" y="603001"/>
                  </a:lnTo>
                  <a:lnTo>
                    <a:pt x="0" y="603001"/>
                  </a:lnTo>
                  <a:close/>
                </a:path>
              </a:pathLst>
            </a:custGeom>
            <a:blipFill>
              <a:blip r:embed="rId6">
                <a:alphaModFix amt="0"/>
              </a:blip>
              <a:stretch>
                <a:fillRect l="-110321" t="0" r="-110320" b="29314"/>
              </a:stretch>
            </a:blipFill>
          </p:spPr>
        </p:sp>
        <p:sp>
          <p:nvSpPr>
            <p:cNvPr name="TextBox 10" id="10"/>
            <p:cNvSpPr txBox="true"/>
            <p:nvPr/>
          </p:nvSpPr>
          <p:spPr>
            <a:xfrm>
              <a:off x="0" y="-9525"/>
              <a:ext cx="341109" cy="612521"/>
            </a:xfrm>
            <a:prstGeom prst="rect">
              <a:avLst/>
            </a:prstGeom>
          </p:spPr>
          <p:txBody>
            <a:bodyPr anchor="ctr" rtlCol="false" tIns="0" lIns="0" bIns="0" rIns="0"/>
            <a:lstStyle/>
            <a:p>
              <a:pPr algn="ctr">
                <a:lnSpc>
                  <a:spcPts val="2400"/>
                </a:lnSpc>
              </a:pPr>
              <a:r>
                <a:rPr lang="en-US" sz="2000">
                  <a:solidFill>
                    <a:srgbClr val="2B2E3C"/>
                  </a:solidFill>
                  <a:latin typeface="Binate"/>
                  <a:ea typeface="Binate"/>
                  <a:cs typeface="Binate"/>
                  <a:sym typeface="Binate"/>
                </a:rPr>
                <a:t>1</a:t>
              </a:r>
            </a:p>
          </p:txBody>
        </p:sp>
      </p:grpSp>
      <p:grpSp>
        <p:nvGrpSpPr>
          <p:cNvPr name="Group 11" id="11"/>
          <p:cNvGrpSpPr/>
          <p:nvPr/>
        </p:nvGrpSpPr>
        <p:grpSpPr>
          <a:xfrm rot="0">
            <a:off x="7530703" y="2760764"/>
            <a:ext cx="402727" cy="402727"/>
            <a:chOff x="0" y="0"/>
            <a:chExt cx="536969" cy="536969"/>
          </a:xfrm>
        </p:grpSpPr>
        <p:sp>
          <p:nvSpPr>
            <p:cNvPr name="Freeform 12" id="12"/>
            <p:cNvSpPr/>
            <p:nvPr/>
          </p:nvSpPr>
          <p:spPr>
            <a:xfrm flipH="false" flipV="false" rot="0">
              <a:off x="0" y="0"/>
              <a:ext cx="536956" cy="536956"/>
            </a:xfrm>
            <a:custGeom>
              <a:avLst/>
              <a:gdLst/>
              <a:ahLst/>
              <a:cxnLst/>
              <a:rect r="r" b="b" t="t" l="l"/>
              <a:pathLst>
                <a:path h="536956" w="536956">
                  <a:moveTo>
                    <a:pt x="0" y="100203"/>
                  </a:moveTo>
                  <a:cubicBezTo>
                    <a:pt x="0" y="44831"/>
                    <a:pt x="44831" y="0"/>
                    <a:pt x="100203" y="0"/>
                  </a:cubicBezTo>
                  <a:lnTo>
                    <a:pt x="436753" y="0"/>
                  </a:lnTo>
                  <a:cubicBezTo>
                    <a:pt x="492125" y="0"/>
                    <a:pt x="536956" y="44831"/>
                    <a:pt x="536956" y="100203"/>
                  </a:cubicBezTo>
                  <a:lnTo>
                    <a:pt x="536956" y="436753"/>
                  </a:lnTo>
                  <a:cubicBezTo>
                    <a:pt x="536956" y="492125"/>
                    <a:pt x="492125" y="536956"/>
                    <a:pt x="436753" y="536956"/>
                  </a:cubicBezTo>
                  <a:lnTo>
                    <a:pt x="100203" y="536956"/>
                  </a:lnTo>
                  <a:cubicBezTo>
                    <a:pt x="44831" y="536956"/>
                    <a:pt x="0" y="492125"/>
                    <a:pt x="0" y="436753"/>
                  </a:cubicBezTo>
                  <a:close/>
                </a:path>
              </a:pathLst>
            </a:custGeom>
            <a:solidFill>
              <a:srgbClr val="63A474"/>
            </a:solidFill>
            <a:ln w="19050" cap="sq">
              <a:solidFill>
                <a:srgbClr val="E2C8B5"/>
              </a:solidFill>
              <a:prstDash val="solid"/>
              <a:miter/>
            </a:ln>
          </p:spPr>
        </p:sp>
      </p:grpSp>
      <p:grpSp>
        <p:nvGrpSpPr>
          <p:cNvPr name="Group 13" id="13"/>
          <p:cNvGrpSpPr/>
          <p:nvPr/>
        </p:nvGrpSpPr>
        <p:grpSpPr>
          <a:xfrm rot="0">
            <a:off x="7604150" y="2736004"/>
            <a:ext cx="255832" cy="452247"/>
            <a:chOff x="0" y="0"/>
            <a:chExt cx="341109" cy="602996"/>
          </a:xfrm>
        </p:grpSpPr>
        <p:sp>
          <p:nvSpPr>
            <p:cNvPr name="Freeform 14" id="14"/>
            <p:cNvSpPr/>
            <p:nvPr/>
          </p:nvSpPr>
          <p:spPr>
            <a:xfrm flipH="false" flipV="false" rot="0">
              <a:off x="0" y="0"/>
              <a:ext cx="341115" cy="603001"/>
            </a:xfrm>
            <a:custGeom>
              <a:avLst/>
              <a:gdLst/>
              <a:ahLst/>
              <a:cxnLst/>
              <a:rect r="r" b="b" t="t" l="l"/>
              <a:pathLst>
                <a:path h="603001" w="341115">
                  <a:moveTo>
                    <a:pt x="0" y="0"/>
                  </a:moveTo>
                  <a:lnTo>
                    <a:pt x="341115" y="0"/>
                  </a:lnTo>
                  <a:lnTo>
                    <a:pt x="341115" y="603001"/>
                  </a:lnTo>
                  <a:lnTo>
                    <a:pt x="0" y="603001"/>
                  </a:lnTo>
                  <a:close/>
                </a:path>
              </a:pathLst>
            </a:custGeom>
            <a:blipFill>
              <a:blip r:embed="rId6">
                <a:alphaModFix amt="0"/>
              </a:blip>
              <a:stretch>
                <a:fillRect l="-110321" t="0" r="-110320" b="29314"/>
              </a:stretch>
            </a:blipFill>
          </p:spPr>
        </p:sp>
        <p:sp>
          <p:nvSpPr>
            <p:cNvPr name="TextBox 15" id="15"/>
            <p:cNvSpPr txBox="true"/>
            <p:nvPr/>
          </p:nvSpPr>
          <p:spPr>
            <a:xfrm>
              <a:off x="0" y="-9525"/>
              <a:ext cx="341109" cy="612521"/>
            </a:xfrm>
            <a:prstGeom prst="rect">
              <a:avLst/>
            </a:prstGeom>
          </p:spPr>
          <p:txBody>
            <a:bodyPr anchor="ctr" rtlCol="false" tIns="0" lIns="0" bIns="0" rIns="0"/>
            <a:lstStyle/>
            <a:p>
              <a:pPr algn="ctr">
                <a:lnSpc>
                  <a:spcPts val="2400"/>
                </a:lnSpc>
              </a:pPr>
              <a:r>
                <a:rPr lang="en-US" sz="2000">
                  <a:solidFill>
                    <a:srgbClr val="2B2E3C"/>
                  </a:solidFill>
                  <a:latin typeface="Binate"/>
                  <a:ea typeface="Binate"/>
                  <a:cs typeface="Binate"/>
                  <a:sym typeface="Binate"/>
                </a:rPr>
                <a:t>2</a:t>
              </a:r>
            </a:p>
          </p:txBody>
        </p:sp>
      </p:grpSp>
      <p:grpSp>
        <p:nvGrpSpPr>
          <p:cNvPr name="Group 16" id="16"/>
          <p:cNvGrpSpPr/>
          <p:nvPr/>
        </p:nvGrpSpPr>
        <p:grpSpPr>
          <a:xfrm rot="0">
            <a:off x="7530703" y="3620691"/>
            <a:ext cx="402727" cy="402727"/>
            <a:chOff x="0" y="0"/>
            <a:chExt cx="536969" cy="536969"/>
          </a:xfrm>
        </p:grpSpPr>
        <p:sp>
          <p:nvSpPr>
            <p:cNvPr name="Freeform 17" id="17"/>
            <p:cNvSpPr/>
            <p:nvPr/>
          </p:nvSpPr>
          <p:spPr>
            <a:xfrm flipH="false" flipV="false" rot="0">
              <a:off x="0" y="0"/>
              <a:ext cx="536956" cy="536956"/>
            </a:xfrm>
            <a:custGeom>
              <a:avLst/>
              <a:gdLst/>
              <a:ahLst/>
              <a:cxnLst/>
              <a:rect r="r" b="b" t="t" l="l"/>
              <a:pathLst>
                <a:path h="536956" w="536956">
                  <a:moveTo>
                    <a:pt x="0" y="100203"/>
                  </a:moveTo>
                  <a:cubicBezTo>
                    <a:pt x="0" y="44831"/>
                    <a:pt x="44831" y="0"/>
                    <a:pt x="100203" y="0"/>
                  </a:cubicBezTo>
                  <a:lnTo>
                    <a:pt x="436753" y="0"/>
                  </a:lnTo>
                  <a:cubicBezTo>
                    <a:pt x="492125" y="0"/>
                    <a:pt x="536956" y="44831"/>
                    <a:pt x="536956" y="100203"/>
                  </a:cubicBezTo>
                  <a:lnTo>
                    <a:pt x="536956" y="436753"/>
                  </a:lnTo>
                  <a:cubicBezTo>
                    <a:pt x="536956" y="492125"/>
                    <a:pt x="492125" y="536956"/>
                    <a:pt x="436753" y="536956"/>
                  </a:cubicBezTo>
                  <a:lnTo>
                    <a:pt x="100203" y="536956"/>
                  </a:lnTo>
                  <a:cubicBezTo>
                    <a:pt x="44831" y="536956"/>
                    <a:pt x="0" y="492125"/>
                    <a:pt x="0" y="436753"/>
                  </a:cubicBezTo>
                  <a:close/>
                </a:path>
              </a:pathLst>
            </a:custGeom>
            <a:solidFill>
              <a:srgbClr val="63A474"/>
            </a:solidFill>
            <a:ln w="19050" cap="sq">
              <a:solidFill>
                <a:srgbClr val="E2C8B5"/>
              </a:solidFill>
              <a:prstDash val="solid"/>
              <a:miter/>
            </a:ln>
          </p:spPr>
        </p:sp>
      </p:grpSp>
      <p:grpSp>
        <p:nvGrpSpPr>
          <p:cNvPr name="Group 18" id="18"/>
          <p:cNvGrpSpPr/>
          <p:nvPr/>
        </p:nvGrpSpPr>
        <p:grpSpPr>
          <a:xfrm rot="0">
            <a:off x="7604150" y="3581533"/>
            <a:ext cx="255832" cy="452247"/>
            <a:chOff x="0" y="0"/>
            <a:chExt cx="341109" cy="602996"/>
          </a:xfrm>
        </p:grpSpPr>
        <p:sp>
          <p:nvSpPr>
            <p:cNvPr name="Freeform 19" id="19"/>
            <p:cNvSpPr/>
            <p:nvPr/>
          </p:nvSpPr>
          <p:spPr>
            <a:xfrm flipH="false" flipV="false" rot="0">
              <a:off x="0" y="0"/>
              <a:ext cx="341115" cy="603001"/>
            </a:xfrm>
            <a:custGeom>
              <a:avLst/>
              <a:gdLst/>
              <a:ahLst/>
              <a:cxnLst/>
              <a:rect r="r" b="b" t="t" l="l"/>
              <a:pathLst>
                <a:path h="603001" w="341115">
                  <a:moveTo>
                    <a:pt x="0" y="0"/>
                  </a:moveTo>
                  <a:lnTo>
                    <a:pt x="341115" y="0"/>
                  </a:lnTo>
                  <a:lnTo>
                    <a:pt x="341115" y="603001"/>
                  </a:lnTo>
                  <a:lnTo>
                    <a:pt x="0" y="603001"/>
                  </a:lnTo>
                  <a:close/>
                </a:path>
              </a:pathLst>
            </a:custGeom>
            <a:blipFill>
              <a:blip r:embed="rId6">
                <a:alphaModFix amt="0"/>
              </a:blip>
              <a:stretch>
                <a:fillRect l="-110321" t="0" r="-110320" b="29314"/>
              </a:stretch>
            </a:blipFill>
          </p:spPr>
        </p:sp>
        <p:sp>
          <p:nvSpPr>
            <p:cNvPr name="TextBox 20" id="20"/>
            <p:cNvSpPr txBox="true"/>
            <p:nvPr/>
          </p:nvSpPr>
          <p:spPr>
            <a:xfrm>
              <a:off x="0" y="-9525"/>
              <a:ext cx="341109" cy="612521"/>
            </a:xfrm>
            <a:prstGeom prst="rect">
              <a:avLst/>
            </a:prstGeom>
          </p:spPr>
          <p:txBody>
            <a:bodyPr anchor="ctr" rtlCol="false" tIns="0" lIns="0" bIns="0" rIns="0"/>
            <a:lstStyle/>
            <a:p>
              <a:pPr algn="ctr">
                <a:lnSpc>
                  <a:spcPts val="2400"/>
                </a:lnSpc>
              </a:pPr>
              <a:r>
                <a:rPr lang="en-US" sz="2000">
                  <a:solidFill>
                    <a:srgbClr val="2B2E3C"/>
                  </a:solidFill>
                  <a:latin typeface="Binate"/>
                  <a:ea typeface="Binate"/>
                  <a:cs typeface="Binate"/>
                  <a:sym typeface="Binate"/>
                </a:rPr>
                <a:t>3</a:t>
              </a:r>
            </a:p>
          </p:txBody>
        </p:sp>
      </p:grpSp>
      <p:grpSp>
        <p:nvGrpSpPr>
          <p:cNvPr name="Group 21" id="21"/>
          <p:cNvGrpSpPr/>
          <p:nvPr/>
        </p:nvGrpSpPr>
        <p:grpSpPr>
          <a:xfrm rot="0">
            <a:off x="7530703" y="4480617"/>
            <a:ext cx="402727" cy="402727"/>
            <a:chOff x="0" y="0"/>
            <a:chExt cx="536969" cy="536969"/>
          </a:xfrm>
        </p:grpSpPr>
        <p:sp>
          <p:nvSpPr>
            <p:cNvPr name="Freeform 22" id="22"/>
            <p:cNvSpPr/>
            <p:nvPr/>
          </p:nvSpPr>
          <p:spPr>
            <a:xfrm flipH="false" flipV="false" rot="0">
              <a:off x="0" y="0"/>
              <a:ext cx="536956" cy="536956"/>
            </a:xfrm>
            <a:custGeom>
              <a:avLst/>
              <a:gdLst/>
              <a:ahLst/>
              <a:cxnLst/>
              <a:rect r="r" b="b" t="t" l="l"/>
              <a:pathLst>
                <a:path h="536956" w="536956">
                  <a:moveTo>
                    <a:pt x="0" y="100203"/>
                  </a:moveTo>
                  <a:cubicBezTo>
                    <a:pt x="0" y="44831"/>
                    <a:pt x="44831" y="0"/>
                    <a:pt x="100203" y="0"/>
                  </a:cubicBezTo>
                  <a:lnTo>
                    <a:pt x="436753" y="0"/>
                  </a:lnTo>
                  <a:cubicBezTo>
                    <a:pt x="492125" y="0"/>
                    <a:pt x="536956" y="44831"/>
                    <a:pt x="536956" y="100203"/>
                  </a:cubicBezTo>
                  <a:lnTo>
                    <a:pt x="536956" y="436753"/>
                  </a:lnTo>
                  <a:cubicBezTo>
                    <a:pt x="536956" y="492125"/>
                    <a:pt x="492125" y="536956"/>
                    <a:pt x="436753" y="536956"/>
                  </a:cubicBezTo>
                  <a:lnTo>
                    <a:pt x="100203" y="536956"/>
                  </a:lnTo>
                  <a:cubicBezTo>
                    <a:pt x="44831" y="536956"/>
                    <a:pt x="0" y="492125"/>
                    <a:pt x="0" y="436753"/>
                  </a:cubicBezTo>
                  <a:close/>
                </a:path>
              </a:pathLst>
            </a:custGeom>
            <a:solidFill>
              <a:srgbClr val="63A474"/>
            </a:solidFill>
            <a:ln w="19050" cap="sq">
              <a:solidFill>
                <a:srgbClr val="E2C8B5"/>
              </a:solidFill>
              <a:prstDash val="solid"/>
              <a:miter/>
            </a:ln>
          </p:spPr>
        </p:sp>
      </p:grpSp>
      <p:grpSp>
        <p:nvGrpSpPr>
          <p:cNvPr name="Group 23" id="23"/>
          <p:cNvGrpSpPr/>
          <p:nvPr/>
        </p:nvGrpSpPr>
        <p:grpSpPr>
          <a:xfrm rot="0">
            <a:off x="7604150" y="4412056"/>
            <a:ext cx="255832" cy="452247"/>
            <a:chOff x="0" y="0"/>
            <a:chExt cx="341109" cy="602996"/>
          </a:xfrm>
        </p:grpSpPr>
        <p:sp>
          <p:nvSpPr>
            <p:cNvPr name="Freeform 24" id="24"/>
            <p:cNvSpPr/>
            <p:nvPr/>
          </p:nvSpPr>
          <p:spPr>
            <a:xfrm flipH="false" flipV="false" rot="0">
              <a:off x="0" y="0"/>
              <a:ext cx="341115" cy="603001"/>
            </a:xfrm>
            <a:custGeom>
              <a:avLst/>
              <a:gdLst/>
              <a:ahLst/>
              <a:cxnLst/>
              <a:rect r="r" b="b" t="t" l="l"/>
              <a:pathLst>
                <a:path h="603001" w="341115">
                  <a:moveTo>
                    <a:pt x="0" y="0"/>
                  </a:moveTo>
                  <a:lnTo>
                    <a:pt x="341115" y="0"/>
                  </a:lnTo>
                  <a:lnTo>
                    <a:pt x="341115" y="603001"/>
                  </a:lnTo>
                  <a:lnTo>
                    <a:pt x="0" y="603001"/>
                  </a:lnTo>
                  <a:close/>
                </a:path>
              </a:pathLst>
            </a:custGeom>
            <a:blipFill>
              <a:blip r:embed="rId6">
                <a:alphaModFix amt="0"/>
              </a:blip>
              <a:stretch>
                <a:fillRect l="-110321" t="0" r="-110320" b="29314"/>
              </a:stretch>
            </a:blipFill>
          </p:spPr>
        </p:sp>
        <p:sp>
          <p:nvSpPr>
            <p:cNvPr name="TextBox 25" id="25"/>
            <p:cNvSpPr txBox="true"/>
            <p:nvPr/>
          </p:nvSpPr>
          <p:spPr>
            <a:xfrm>
              <a:off x="0" y="-9525"/>
              <a:ext cx="341109" cy="612521"/>
            </a:xfrm>
            <a:prstGeom prst="rect">
              <a:avLst/>
            </a:prstGeom>
          </p:spPr>
          <p:txBody>
            <a:bodyPr anchor="ctr" rtlCol="false" tIns="0" lIns="0" bIns="0" rIns="0"/>
            <a:lstStyle/>
            <a:p>
              <a:pPr algn="ctr">
                <a:lnSpc>
                  <a:spcPts val="2400"/>
                </a:lnSpc>
              </a:pPr>
              <a:r>
                <a:rPr lang="en-US" sz="2000">
                  <a:solidFill>
                    <a:srgbClr val="2B2E3C"/>
                  </a:solidFill>
                  <a:latin typeface="Binate"/>
                  <a:ea typeface="Binate"/>
                  <a:cs typeface="Binate"/>
                  <a:sym typeface="Binate"/>
                </a:rPr>
                <a:t>4</a:t>
              </a:r>
            </a:p>
          </p:txBody>
        </p:sp>
      </p:grpSp>
      <p:grpSp>
        <p:nvGrpSpPr>
          <p:cNvPr name="Group 26" id="26"/>
          <p:cNvGrpSpPr/>
          <p:nvPr/>
        </p:nvGrpSpPr>
        <p:grpSpPr>
          <a:xfrm rot="0">
            <a:off x="7530703" y="5340553"/>
            <a:ext cx="402727" cy="402727"/>
            <a:chOff x="0" y="0"/>
            <a:chExt cx="536969" cy="536969"/>
          </a:xfrm>
        </p:grpSpPr>
        <p:sp>
          <p:nvSpPr>
            <p:cNvPr name="Freeform 27" id="27"/>
            <p:cNvSpPr/>
            <p:nvPr/>
          </p:nvSpPr>
          <p:spPr>
            <a:xfrm flipH="false" flipV="false" rot="0">
              <a:off x="0" y="0"/>
              <a:ext cx="536956" cy="536956"/>
            </a:xfrm>
            <a:custGeom>
              <a:avLst/>
              <a:gdLst/>
              <a:ahLst/>
              <a:cxnLst/>
              <a:rect r="r" b="b" t="t" l="l"/>
              <a:pathLst>
                <a:path h="536956" w="536956">
                  <a:moveTo>
                    <a:pt x="0" y="100203"/>
                  </a:moveTo>
                  <a:cubicBezTo>
                    <a:pt x="0" y="44831"/>
                    <a:pt x="44831" y="0"/>
                    <a:pt x="100203" y="0"/>
                  </a:cubicBezTo>
                  <a:lnTo>
                    <a:pt x="436753" y="0"/>
                  </a:lnTo>
                  <a:cubicBezTo>
                    <a:pt x="492125" y="0"/>
                    <a:pt x="536956" y="44831"/>
                    <a:pt x="536956" y="100203"/>
                  </a:cubicBezTo>
                  <a:lnTo>
                    <a:pt x="536956" y="436753"/>
                  </a:lnTo>
                  <a:cubicBezTo>
                    <a:pt x="536956" y="492125"/>
                    <a:pt x="492125" y="536956"/>
                    <a:pt x="436753" y="536956"/>
                  </a:cubicBezTo>
                  <a:lnTo>
                    <a:pt x="100203" y="536956"/>
                  </a:lnTo>
                  <a:cubicBezTo>
                    <a:pt x="44831" y="536956"/>
                    <a:pt x="0" y="492125"/>
                    <a:pt x="0" y="436753"/>
                  </a:cubicBezTo>
                  <a:close/>
                </a:path>
              </a:pathLst>
            </a:custGeom>
            <a:solidFill>
              <a:srgbClr val="63A474"/>
            </a:solidFill>
            <a:ln w="19050" cap="sq">
              <a:solidFill>
                <a:srgbClr val="E2C8B5"/>
              </a:solidFill>
              <a:prstDash val="solid"/>
              <a:miter/>
            </a:ln>
          </p:spPr>
        </p:sp>
      </p:grpSp>
      <p:grpSp>
        <p:nvGrpSpPr>
          <p:cNvPr name="Group 28" id="28"/>
          <p:cNvGrpSpPr/>
          <p:nvPr/>
        </p:nvGrpSpPr>
        <p:grpSpPr>
          <a:xfrm rot="0">
            <a:off x="7604150" y="5283394"/>
            <a:ext cx="255832" cy="452247"/>
            <a:chOff x="0" y="0"/>
            <a:chExt cx="341109" cy="602996"/>
          </a:xfrm>
        </p:grpSpPr>
        <p:sp>
          <p:nvSpPr>
            <p:cNvPr name="Freeform 29" id="29"/>
            <p:cNvSpPr/>
            <p:nvPr/>
          </p:nvSpPr>
          <p:spPr>
            <a:xfrm flipH="false" flipV="false" rot="0">
              <a:off x="0" y="0"/>
              <a:ext cx="341115" cy="603001"/>
            </a:xfrm>
            <a:custGeom>
              <a:avLst/>
              <a:gdLst/>
              <a:ahLst/>
              <a:cxnLst/>
              <a:rect r="r" b="b" t="t" l="l"/>
              <a:pathLst>
                <a:path h="603001" w="341115">
                  <a:moveTo>
                    <a:pt x="0" y="0"/>
                  </a:moveTo>
                  <a:lnTo>
                    <a:pt x="341115" y="0"/>
                  </a:lnTo>
                  <a:lnTo>
                    <a:pt x="341115" y="603001"/>
                  </a:lnTo>
                  <a:lnTo>
                    <a:pt x="0" y="603001"/>
                  </a:lnTo>
                  <a:close/>
                </a:path>
              </a:pathLst>
            </a:custGeom>
            <a:blipFill>
              <a:blip r:embed="rId6">
                <a:alphaModFix amt="0"/>
              </a:blip>
              <a:stretch>
                <a:fillRect l="-110321" t="0" r="-110320" b="29314"/>
              </a:stretch>
            </a:blipFill>
          </p:spPr>
        </p:sp>
        <p:sp>
          <p:nvSpPr>
            <p:cNvPr name="TextBox 30" id="30"/>
            <p:cNvSpPr txBox="true"/>
            <p:nvPr/>
          </p:nvSpPr>
          <p:spPr>
            <a:xfrm>
              <a:off x="0" y="-9525"/>
              <a:ext cx="341109" cy="612521"/>
            </a:xfrm>
            <a:prstGeom prst="rect">
              <a:avLst/>
            </a:prstGeom>
          </p:spPr>
          <p:txBody>
            <a:bodyPr anchor="ctr" rtlCol="false" tIns="0" lIns="0" bIns="0" rIns="0"/>
            <a:lstStyle/>
            <a:p>
              <a:pPr algn="ctr">
                <a:lnSpc>
                  <a:spcPts val="2400"/>
                </a:lnSpc>
              </a:pPr>
              <a:r>
                <a:rPr lang="en-US" sz="2000">
                  <a:solidFill>
                    <a:srgbClr val="2B2E3C"/>
                  </a:solidFill>
                  <a:latin typeface="Binate"/>
                  <a:ea typeface="Binate"/>
                  <a:cs typeface="Binate"/>
                  <a:sym typeface="Binate"/>
                </a:rPr>
                <a:t>5</a:t>
              </a:r>
            </a:p>
          </p:txBody>
        </p:sp>
      </p:grpSp>
      <p:grpSp>
        <p:nvGrpSpPr>
          <p:cNvPr name="Group 31" id="31"/>
          <p:cNvGrpSpPr/>
          <p:nvPr/>
        </p:nvGrpSpPr>
        <p:grpSpPr>
          <a:xfrm rot="0">
            <a:off x="7530703" y="6200480"/>
            <a:ext cx="402727" cy="402727"/>
            <a:chOff x="0" y="0"/>
            <a:chExt cx="536969" cy="536969"/>
          </a:xfrm>
        </p:grpSpPr>
        <p:sp>
          <p:nvSpPr>
            <p:cNvPr name="Freeform 32" id="32"/>
            <p:cNvSpPr/>
            <p:nvPr/>
          </p:nvSpPr>
          <p:spPr>
            <a:xfrm flipH="false" flipV="false" rot="0">
              <a:off x="0" y="0"/>
              <a:ext cx="536956" cy="536956"/>
            </a:xfrm>
            <a:custGeom>
              <a:avLst/>
              <a:gdLst/>
              <a:ahLst/>
              <a:cxnLst/>
              <a:rect r="r" b="b" t="t" l="l"/>
              <a:pathLst>
                <a:path h="536956" w="536956">
                  <a:moveTo>
                    <a:pt x="0" y="100203"/>
                  </a:moveTo>
                  <a:cubicBezTo>
                    <a:pt x="0" y="44831"/>
                    <a:pt x="44831" y="0"/>
                    <a:pt x="100203" y="0"/>
                  </a:cubicBezTo>
                  <a:lnTo>
                    <a:pt x="436753" y="0"/>
                  </a:lnTo>
                  <a:cubicBezTo>
                    <a:pt x="492125" y="0"/>
                    <a:pt x="536956" y="44831"/>
                    <a:pt x="536956" y="100203"/>
                  </a:cubicBezTo>
                  <a:lnTo>
                    <a:pt x="536956" y="436753"/>
                  </a:lnTo>
                  <a:cubicBezTo>
                    <a:pt x="536956" y="492125"/>
                    <a:pt x="492125" y="536956"/>
                    <a:pt x="436753" y="536956"/>
                  </a:cubicBezTo>
                  <a:lnTo>
                    <a:pt x="100203" y="536956"/>
                  </a:lnTo>
                  <a:cubicBezTo>
                    <a:pt x="44831" y="536956"/>
                    <a:pt x="0" y="492125"/>
                    <a:pt x="0" y="436753"/>
                  </a:cubicBezTo>
                  <a:close/>
                </a:path>
              </a:pathLst>
            </a:custGeom>
            <a:solidFill>
              <a:srgbClr val="63A474"/>
            </a:solidFill>
            <a:ln w="19050" cap="sq">
              <a:solidFill>
                <a:srgbClr val="E2C8B5"/>
              </a:solidFill>
              <a:prstDash val="solid"/>
              <a:miter/>
            </a:ln>
          </p:spPr>
        </p:sp>
      </p:grpSp>
      <p:grpSp>
        <p:nvGrpSpPr>
          <p:cNvPr name="Group 33" id="33"/>
          <p:cNvGrpSpPr/>
          <p:nvPr/>
        </p:nvGrpSpPr>
        <p:grpSpPr>
          <a:xfrm rot="0">
            <a:off x="7604150" y="6124280"/>
            <a:ext cx="255832" cy="452247"/>
            <a:chOff x="0" y="0"/>
            <a:chExt cx="341109" cy="602996"/>
          </a:xfrm>
        </p:grpSpPr>
        <p:sp>
          <p:nvSpPr>
            <p:cNvPr name="Freeform 34" id="34"/>
            <p:cNvSpPr/>
            <p:nvPr/>
          </p:nvSpPr>
          <p:spPr>
            <a:xfrm flipH="false" flipV="false" rot="0">
              <a:off x="0" y="0"/>
              <a:ext cx="341115" cy="603001"/>
            </a:xfrm>
            <a:custGeom>
              <a:avLst/>
              <a:gdLst/>
              <a:ahLst/>
              <a:cxnLst/>
              <a:rect r="r" b="b" t="t" l="l"/>
              <a:pathLst>
                <a:path h="603001" w="341115">
                  <a:moveTo>
                    <a:pt x="0" y="0"/>
                  </a:moveTo>
                  <a:lnTo>
                    <a:pt x="341115" y="0"/>
                  </a:lnTo>
                  <a:lnTo>
                    <a:pt x="341115" y="603001"/>
                  </a:lnTo>
                  <a:lnTo>
                    <a:pt x="0" y="603001"/>
                  </a:lnTo>
                  <a:close/>
                </a:path>
              </a:pathLst>
            </a:custGeom>
            <a:blipFill>
              <a:blip r:embed="rId6">
                <a:alphaModFix amt="0"/>
              </a:blip>
              <a:stretch>
                <a:fillRect l="-110321" t="0" r="-110320" b="29314"/>
              </a:stretch>
            </a:blipFill>
          </p:spPr>
        </p:sp>
        <p:sp>
          <p:nvSpPr>
            <p:cNvPr name="TextBox 35" id="35"/>
            <p:cNvSpPr txBox="true"/>
            <p:nvPr/>
          </p:nvSpPr>
          <p:spPr>
            <a:xfrm>
              <a:off x="0" y="-9525"/>
              <a:ext cx="341109" cy="612521"/>
            </a:xfrm>
            <a:prstGeom prst="rect">
              <a:avLst/>
            </a:prstGeom>
          </p:spPr>
          <p:txBody>
            <a:bodyPr anchor="ctr" rtlCol="false" tIns="0" lIns="0" bIns="0" rIns="0"/>
            <a:lstStyle/>
            <a:p>
              <a:pPr algn="ctr">
                <a:lnSpc>
                  <a:spcPts val="2400"/>
                </a:lnSpc>
              </a:pPr>
              <a:r>
                <a:rPr lang="en-US" sz="2000">
                  <a:solidFill>
                    <a:srgbClr val="2B2E3C"/>
                  </a:solidFill>
                  <a:latin typeface="Binate"/>
                  <a:ea typeface="Binate"/>
                  <a:cs typeface="Binate"/>
                  <a:sym typeface="Binate"/>
                </a:rPr>
                <a:t>6</a:t>
              </a:r>
            </a:p>
          </p:txBody>
        </p:sp>
      </p:grpSp>
      <p:grpSp>
        <p:nvGrpSpPr>
          <p:cNvPr name="Group 36" id="36"/>
          <p:cNvGrpSpPr/>
          <p:nvPr/>
        </p:nvGrpSpPr>
        <p:grpSpPr>
          <a:xfrm rot="0">
            <a:off x="7540228" y="7559726"/>
            <a:ext cx="10065544" cy="580730"/>
            <a:chOff x="0" y="0"/>
            <a:chExt cx="13420725" cy="774306"/>
          </a:xfrm>
        </p:grpSpPr>
        <p:sp>
          <p:nvSpPr>
            <p:cNvPr name="Freeform 37" id="37"/>
            <p:cNvSpPr/>
            <p:nvPr/>
          </p:nvSpPr>
          <p:spPr>
            <a:xfrm flipH="false" flipV="false" rot="0">
              <a:off x="0" y="0"/>
              <a:ext cx="13420725" cy="774319"/>
            </a:xfrm>
            <a:custGeom>
              <a:avLst/>
              <a:gdLst/>
              <a:ahLst/>
              <a:cxnLst/>
              <a:rect r="r" b="b" t="t" l="l"/>
              <a:pathLst>
                <a:path h="774319" w="13420725">
                  <a:moveTo>
                    <a:pt x="0" y="95504"/>
                  </a:moveTo>
                  <a:cubicBezTo>
                    <a:pt x="0" y="42799"/>
                    <a:pt x="42799" y="0"/>
                    <a:pt x="95504" y="0"/>
                  </a:cubicBezTo>
                  <a:lnTo>
                    <a:pt x="13325221" y="0"/>
                  </a:lnTo>
                  <a:cubicBezTo>
                    <a:pt x="13377926" y="0"/>
                    <a:pt x="13420725" y="42799"/>
                    <a:pt x="13420725" y="95504"/>
                  </a:cubicBezTo>
                  <a:lnTo>
                    <a:pt x="13420725" y="678815"/>
                  </a:lnTo>
                  <a:cubicBezTo>
                    <a:pt x="13420725" y="731520"/>
                    <a:pt x="13377926" y="774319"/>
                    <a:pt x="13325221" y="774319"/>
                  </a:cubicBezTo>
                  <a:lnTo>
                    <a:pt x="95504" y="774319"/>
                  </a:lnTo>
                  <a:cubicBezTo>
                    <a:pt x="42799" y="774319"/>
                    <a:pt x="0" y="731520"/>
                    <a:pt x="0" y="678815"/>
                  </a:cubicBezTo>
                  <a:close/>
                </a:path>
              </a:pathLst>
            </a:custGeom>
            <a:solidFill>
              <a:srgbClr val="D1ACA0"/>
            </a:solidFill>
          </p:spPr>
        </p:sp>
      </p:grpSp>
      <p:grpSp>
        <p:nvGrpSpPr>
          <p:cNvPr name="Group 38" id="38"/>
          <p:cNvGrpSpPr/>
          <p:nvPr/>
        </p:nvGrpSpPr>
        <p:grpSpPr>
          <a:xfrm rot="0">
            <a:off x="7656757" y="7705277"/>
            <a:ext cx="330251" cy="264289"/>
            <a:chOff x="0" y="0"/>
            <a:chExt cx="284162" cy="227406"/>
          </a:xfrm>
        </p:grpSpPr>
        <p:sp>
          <p:nvSpPr>
            <p:cNvPr name="Freeform 39" id="39" descr="preencoded.png"/>
            <p:cNvSpPr/>
            <p:nvPr/>
          </p:nvSpPr>
          <p:spPr>
            <a:xfrm flipH="false" flipV="false" rot="0">
              <a:off x="0" y="0"/>
              <a:ext cx="284226" cy="227457"/>
            </a:xfrm>
            <a:custGeom>
              <a:avLst/>
              <a:gdLst/>
              <a:ahLst/>
              <a:cxnLst/>
              <a:rect r="r" b="b" t="t" l="l"/>
              <a:pathLst>
                <a:path h="227457" w="284226">
                  <a:moveTo>
                    <a:pt x="0" y="0"/>
                  </a:moveTo>
                  <a:lnTo>
                    <a:pt x="284226" y="0"/>
                  </a:lnTo>
                  <a:lnTo>
                    <a:pt x="284226" y="227457"/>
                  </a:lnTo>
                  <a:lnTo>
                    <a:pt x="0" y="227457"/>
                  </a:lnTo>
                  <a:lnTo>
                    <a:pt x="0" y="0"/>
                  </a:lnTo>
                  <a:close/>
                </a:path>
              </a:pathLst>
            </a:custGeom>
            <a:blipFill>
              <a:blip r:embed="rId7"/>
              <a:stretch>
                <a:fillRect l="0" t="0" r="22" b="-2216"/>
              </a:stretch>
            </a:blipFill>
          </p:spPr>
        </p:sp>
      </p:grpSp>
      <p:grpSp>
        <p:nvGrpSpPr>
          <p:cNvPr name="Group 40" id="40"/>
          <p:cNvGrpSpPr/>
          <p:nvPr/>
        </p:nvGrpSpPr>
        <p:grpSpPr>
          <a:xfrm rot="0">
            <a:off x="7540228" y="8314877"/>
            <a:ext cx="10065544" cy="12649"/>
            <a:chOff x="0" y="0"/>
            <a:chExt cx="13420725" cy="16866"/>
          </a:xfrm>
        </p:grpSpPr>
        <p:sp>
          <p:nvSpPr>
            <p:cNvPr name="Freeform 41" id="41"/>
            <p:cNvSpPr/>
            <p:nvPr/>
          </p:nvSpPr>
          <p:spPr>
            <a:xfrm flipH="false" flipV="false" rot="0">
              <a:off x="0" y="0"/>
              <a:ext cx="13420725" cy="16891"/>
            </a:xfrm>
            <a:custGeom>
              <a:avLst/>
              <a:gdLst/>
              <a:ahLst/>
              <a:cxnLst/>
              <a:rect r="r" b="b" t="t" l="l"/>
              <a:pathLst>
                <a:path h="16891" w="13420725">
                  <a:moveTo>
                    <a:pt x="0" y="0"/>
                  </a:moveTo>
                  <a:lnTo>
                    <a:pt x="13420725" y="0"/>
                  </a:lnTo>
                  <a:lnTo>
                    <a:pt x="13420725" y="16891"/>
                  </a:lnTo>
                  <a:lnTo>
                    <a:pt x="0" y="16891"/>
                  </a:lnTo>
                  <a:close/>
                </a:path>
              </a:pathLst>
            </a:custGeom>
            <a:solidFill>
              <a:srgbClr val="2B2E3C">
                <a:alpha val="25098"/>
              </a:srgbClr>
            </a:solidFill>
          </p:spPr>
        </p:sp>
      </p:grpSp>
      <p:sp>
        <p:nvSpPr>
          <p:cNvPr name="TextBox 42" id="42"/>
          <p:cNvSpPr txBox="true"/>
          <p:nvPr/>
        </p:nvSpPr>
        <p:spPr>
          <a:xfrm rot="0">
            <a:off x="7540228" y="516579"/>
            <a:ext cx="6922056" cy="540639"/>
          </a:xfrm>
          <a:prstGeom prst="rect">
            <a:avLst/>
          </a:prstGeom>
        </p:spPr>
        <p:txBody>
          <a:bodyPr anchor="t" rtlCol="false" tIns="0" lIns="0" bIns="0" rIns="0">
            <a:spAutoFit/>
          </a:bodyPr>
          <a:lstStyle/>
          <a:p>
            <a:pPr algn="l">
              <a:lnSpc>
                <a:spcPts val="4367"/>
              </a:lnSpc>
            </a:pPr>
            <a:r>
              <a:rPr lang="en-US" b="true" sz="3499">
                <a:solidFill>
                  <a:srgbClr val="CC7BCC"/>
                </a:solidFill>
                <a:latin typeface="Binate Bold"/>
                <a:ea typeface="Binate Bold"/>
                <a:cs typeface="Binate Bold"/>
                <a:sym typeface="Binate Bold"/>
              </a:rPr>
              <a:t>Welke opties heb je als ouder?</a:t>
            </a:r>
          </a:p>
        </p:txBody>
      </p:sp>
      <p:sp>
        <p:nvSpPr>
          <p:cNvPr name="TextBox 43" id="43"/>
          <p:cNvSpPr txBox="true"/>
          <p:nvPr/>
        </p:nvSpPr>
        <p:spPr>
          <a:xfrm rot="0">
            <a:off x="7540228" y="1105938"/>
            <a:ext cx="3808066" cy="283693"/>
          </a:xfrm>
          <a:prstGeom prst="rect">
            <a:avLst/>
          </a:prstGeom>
        </p:spPr>
        <p:txBody>
          <a:bodyPr anchor="t" rtlCol="false" tIns="0" lIns="0" bIns="0" rIns="0">
            <a:spAutoFit/>
          </a:bodyPr>
          <a:lstStyle/>
          <a:p>
            <a:pPr algn="l">
              <a:lnSpc>
                <a:spcPts val="2371"/>
              </a:lnSpc>
            </a:pPr>
            <a:r>
              <a:rPr lang="en-US" sz="1899">
                <a:solidFill>
                  <a:srgbClr val="2C3F42"/>
                </a:solidFill>
                <a:latin typeface="Binate"/>
                <a:ea typeface="Binate"/>
                <a:cs typeface="Binate"/>
                <a:sym typeface="Binate"/>
              </a:rPr>
              <a:t>Wat kunnen ouders nu doen?</a:t>
            </a:r>
          </a:p>
        </p:txBody>
      </p:sp>
      <p:sp>
        <p:nvSpPr>
          <p:cNvPr name="TextBox 44" id="44"/>
          <p:cNvSpPr txBox="true"/>
          <p:nvPr/>
        </p:nvSpPr>
        <p:spPr>
          <a:xfrm rot="0">
            <a:off x="7540228" y="1529210"/>
            <a:ext cx="10747772" cy="239268"/>
          </a:xfrm>
          <a:prstGeom prst="rect">
            <a:avLst/>
          </a:prstGeom>
        </p:spPr>
        <p:txBody>
          <a:bodyPr anchor="t" rtlCol="false" tIns="0" lIns="0" bIns="0" rIns="0">
            <a:spAutoFit/>
          </a:bodyPr>
          <a:lstStyle/>
          <a:p>
            <a:pPr algn="l">
              <a:lnSpc>
                <a:spcPts val="2016"/>
              </a:lnSpc>
            </a:pPr>
            <a:r>
              <a:rPr lang="en-US" sz="1500">
                <a:solidFill>
                  <a:srgbClr val="2B2E3C"/>
                </a:solidFill>
                <a:latin typeface="Open Sans"/>
                <a:ea typeface="Open Sans"/>
                <a:cs typeface="Open Sans"/>
                <a:sym typeface="Open Sans"/>
              </a:rPr>
              <a:t>Veel ouders voelen zich machteloos. Toch zijn er nog keuzes.</a:t>
            </a:r>
          </a:p>
        </p:txBody>
      </p:sp>
      <p:sp>
        <p:nvSpPr>
          <p:cNvPr name="TextBox 45" id="45"/>
          <p:cNvSpPr txBox="true"/>
          <p:nvPr/>
        </p:nvSpPr>
        <p:spPr>
          <a:xfrm rot="0">
            <a:off x="8041034" y="1968846"/>
            <a:ext cx="2131962" cy="237896"/>
          </a:xfrm>
          <a:prstGeom prst="rect">
            <a:avLst/>
          </a:prstGeom>
        </p:spPr>
        <p:txBody>
          <a:bodyPr anchor="t" rtlCol="false" tIns="0" lIns="0" bIns="0" rIns="0">
            <a:spAutoFit/>
          </a:bodyPr>
          <a:lstStyle/>
          <a:p>
            <a:pPr algn="l">
              <a:lnSpc>
                <a:spcPts val="1996"/>
              </a:lnSpc>
            </a:pPr>
            <a:r>
              <a:rPr lang="en-US" sz="1600">
                <a:solidFill>
                  <a:srgbClr val="2B2E3C"/>
                </a:solidFill>
                <a:latin typeface="Binate"/>
                <a:ea typeface="Binate"/>
                <a:cs typeface="Binate"/>
                <a:sym typeface="Binate"/>
              </a:rPr>
              <a:t>De wet begrijpen</a:t>
            </a:r>
          </a:p>
        </p:txBody>
      </p:sp>
      <p:sp>
        <p:nvSpPr>
          <p:cNvPr name="TextBox 46" id="46"/>
          <p:cNvSpPr txBox="true"/>
          <p:nvPr/>
        </p:nvSpPr>
        <p:spPr>
          <a:xfrm rot="0">
            <a:off x="8041034" y="2277075"/>
            <a:ext cx="9564738" cy="258813"/>
          </a:xfrm>
          <a:prstGeom prst="rect">
            <a:avLst/>
          </a:prstGeom>
        </p:spPr>
        <p:txBody>
          <a:bodyPr anchor="t" rtlCol="false" tIns="0" lIns="0" bIns="0" rIns="0">
            <a:spAutoFit/>
          </a:bodyPr>
          <a:lstStyle/>
          <a:p>
            <a:pPr algn="l">
              <a:lnSpc>
                <a:spcPts val="1747"/>
              </a:lnSpc>
            </a:pPr>
            <a:r>
              <a:rPr lang="en-US" sz="1300">
                <a:solidFill>
                  <a:srgbClr val="2B2E3C"/>
                </a:solidFill>
                <a:latin typeface="Open Sans"/>
                <a:ea typeface="Open Sans"/>
                <a:cs typeface="Open Sans"/>
                <a:sym typeface="Open Sans"/>
              </a:rPr>
              <a:t>Kennis geeft rust en regie.</a:t>
            </a:r>
          </a:p>
        </p:txBody>
      </p:sp>
      <p:sp>
        <p:nvSpPr>
          <p:cNvPr name="TextBox 47" id="47"/>
          <p:cNvSpPr txBox="true"/>
          <p:nvPr/>
        </p:nvSpPr>
        <p:spPr>
          <a:xfrm rot="0">
            <a:off x="8041034" y="2828773"/>
            <a:ext cx="3678288" cy="237896"/>
          </a:xfrm>
          <a:prstGeom prst="rect">
            <a:avLst/>
          </a:prstGeom>
        </p:spPr>
        <p:txBody>
          <a:bodyPr anchor="t" rtlCol="false" tIns="0" lIns="0" bIns="0" rIns="0">
            <a:spAutoFit/>
          </a:bodyPr>
          <a:lstStyle/>
          <a:p>
            <a:pPr algn="l">
              <a:lnSpc>
                <a:spcPts val="1996"/>
              </a:lnSpc>
            </a:pPr>
            <a:r>
              <a:rPr lang="en-US" sz="1600">
                <a:solidFill>
                  <a:srgbClr val="2B2E3C"/>
                </a:solidFill>
                <a:latin typeface="Binate"/>
                <a:ea typeface="Binate"/>
                <a:cs typeface="Binate"/>
                <a:sym typeface="Binate"/>
              </a:rPr>
              <a:t>Kennisgevingen zorgvuldig opstellen</a:t>
            </a:r>
          </a:p>
        </p:txBody>
      </p:sp>
      <p:sp>
        <p:nvSpPr>
          <p:cNvPr name="TextBox 48" id="48"/>
          <p:cNvSpPr txBox="true"/>
          <p:nvPr/>
        </p:nvSpPr>
        <p:spPr>
          <a:xfrm rot="0">
            <a:off x="8041034" y="3137002"/>
            <a:ext cx="9564738" cy="258813"/>
          </a:xfrm>
          <a:prstGeom prst="rect">
            <a:avLst/>
          </a:prstGeom>
        </p:spPr>
        <p:txBody>
          <a:bodyPr anchor="t" rtlCol="false" tIns="0" lIns="0" bIns="0" rIns="0">
            <a:spAutoFit/>
          </a:bodyPr>
          <a:lstStyle/>
          <a:p>
            <a:pPr algn="l">
              <a:lnSpc>
                <a:spcPts val="1747"/>
              </a:lnSpc>
            </a:pPr>
            <a:r>
              <a:rPr lang="en-US" sz="1300">
                <a:solidFill>
                  <a:srgbClr val="2B2E3C"/>
                </a:solidFill>
                <a:latin typeface="Open Sans"/>
                <a:ea typeface="Open Sans"/>
                <a:cs typeface="Open Sans"/>
                <a:sym typeface="Open Sans"/>
              </a:rPr>
              <a:t>Weet wat artikel 5b, 6 en 8 vragen.</a:t>
            </a:r>
          </a:p>
        </p:txBody>
      </p:sp>
      <p:sp>
        <p:nvSpPr>
          <p:cNvPr name="TextBox 49" id="49"/>
          <p:cNvSpPr txBox="true"/>
          <p:nvPr/>
        </p:nvSpPr>
        <p:spPr>
          <a:xfrm rot="0">
            <a:off x="8041034" y="3688709"/>
            <a:ext cx="2262340" cy="237896"/>
          </a:xfrm>
          <a:prstGeom prst="rect">
            <a:avLst/>
          </a:prstGeom>
        </p:spPr>
        <p:txBody>
          <a:bodyPr anchor="t" rtlCol="false" tIns="0" lIns="0" bIns="0" rIns="0">
            <a:spAutoFit/>
          </a:bodyPr>
          <a:lstStyle/>
          <a:p>
            <a:pPr algn="l">
              <a:lnSpc>
                <a:spcPts val="1996"/>
              </a:lnSpc>
            </a:pPr>
            <a:r>
              <a:rPr lang="en-US" sz="1600">
                <a:solidFill>
                  <a:srgbClr val="2B2E3C"/>
                </a:solidFill>
                <a:latin typeface="Binate"/>
                <a:ea typeface="Binate"/>
                <a:cs typeface="Binate"/>
                <a:sym typeface="Binate"/>
              </a:rPr>
              <a:t>Juridische hulp zoeken</a:t>
            </a:r>
          </a:p>
        </p:txBody>
      </p:sp>
      <p:sp>
        <p:nvSpPr>
          <p:cNvPr name="TextBox 50" id="50"/>
          <p:cNvSpPr txBox="true"/>
          <p:nvPr/>
        </p:nvSpPr>
        <p:spPr>
          <a:xfrm rot="0">
            <a:off x="8041034" y="3996928"/>
            <a:ext cx="9564738" cy="258813"/>
          </a:xfrm>
          <a:prstGeom prst="rect">
            <a:avLst/>
          </a:prstGeom>
        </p:spPr>
        <p:txBody>
          <a:bodyPr anchor="t" rtlCol="false" tIns="0" lIns="0" bIns="0" rIns="0">
            <a:spAutoFit/>
          </a:bodyPr>
          <a:lstStyle/>
          <a:p>
            <a:pPr algn="l">
              <a:lnSpc>
                <a:spcPts val="1747"/>
              </a:lnSpc>
            </a:pPr>
            <a:r>
              <a:rPr lang="en-US" sz="1300">
                <a:solidFill>
                  <a:srgbClr val="2B2E3C"/>
                </a:solidFill>
                <a:latin typeface="Open Sans"/>
                <a:ea typeface="Open Sans"/>
                <a:cs typeface="Open Sans"/>
                <a:sym typeface="Open Sans"/>
              </a:rPr>
              <a:t>Gemeenten reageren niet overal hetzelfde.</a:t>
            </a:r>
          </a:p>
        </p:txBody>
      </p:sp>
      <p:sp>
        <p:nvSpPr>
          <p:cNvPr name="TextBox 51" id="51"/>
          <p:cNvSpPr txBox="true"/>
          <p:nvPr/>
        </p:nvSpPr>
        <p:spPr>
          <a:xfrm rot="0">
            <a:off x="8041034" y="4548635"/>
            <a:ext cx="2131962" cy="237896"/>
          </a:xfrm>
          <a:prstGeom prst="rect">
            <a:avLst/>
          </a:prstGeom>
        </p:spPr>
        <p:txBody>
          <a:bodyPr anchor="t" rtlCol="false" tIns="0" lIns="0" bIns="0" rIns="0">
            <a:spAutoFit/>
          </a:bodyPr>
          <a:lstStyle/>
          <a:p>
            <a:pPr algn="l">
              <a:lnSpc>
                <a:spcPts val="1996"/>
              </a:lnSpc>
            </a:pPr>
            <a:r>
              <a:rPr lang="en-US" sz="1600">
                <a:solidFill>
                  <a:srgbClr val="2B2E3C"/>
                </a:solidFill>
                <a:latin typeface="Binate"/>
                <a:ea typeface="Binate"/>
                <a:cs typeface="Binate"/>
                <a:sym typeface="Binate"/>
              </a:rPr>
              <a:t>Goed documenteren</a:t>
            </a:r>
          </a:p>
        </p:txBody>
      </p:sp>
      <p:sp>
        <p:nvSpPr>
          <p:cNvPr name="TextBox 52" id="52"/>
          <p:cNvSpPr txBox="true"/>
          <p:nvPr/>
        </p:nvSpPr>
        <p:spPr>
          <a:xfrm rot="0">
            <a:off x="8041034" y="4856855"/>
            <a:ext cx="9564738" cy="258813"/>
          </a:xfrm>
          <a:prstGeom prst="rect">
            <a:avLst/>
          </a:prstGeom>
        </p:spPr>
        <p:txBody>
          <a:bodyPr anchor="t" rtlCol="false" tIns="0" lIns="0" bIns="0" rIns="0">
            <a:spAutoFit/>
          </a:bodyPr>
          <a:lstStyle/>
          <a:p>
            <a:pPr algn="l">
              <a:lnSpc>
                <a:spcPts val="1747"/>
              </a:lnSpc>
            </a:pPr>
            <a:r>
              <a:rPr lang="en-US" sz="1300">
                <a:solidFill>
                  <a:srgbClr val="2B2E3C"/>
                </a:solidFill>
                <a:latin typeface="Open Sans"/>
                <a:ea typeface="Open Sans"/>
                <a:cs typeface="Open Sans"/>
                <a:sym typeface="Open Sans"/>
              </a:rPr>
              <a:t>Bewaar mails, brieven en reacties.</a:t>
            </a:r>
          </a:p>
        </p:txBody>
      </p:sp>
      <p:sp>
        <p:nvSpPr>
          <p:cNvPr name="TextBox 53" id="53"/>
          <p:cNvSpPr txBox="true"/>
          <p:nvPr/>
        </p:nvSpPr>
        <p:spPr>
          <a:xfrm rot="0">
            <a:off x="8041034" y="5408562"/>
            <a:ext cx="2398366" cy="237896"/>
          </a:xfrm>
          <a:prstGeom prst="rect">
            <a:avLst/>
          </a:prstGeom>
        </p:spPr>
        <p:txBody>
          <a:bodyPr anchor="t" rtlCol="false" tIns="0" lIns="0" bIns="0" rIns="0">
            <a:spAutoFit/>
          </a:bodyPr>
          <a:lstStyle/>
          <a:p>
            <a:pPr algn="l">
              <a:lnSpc>
                <a:spcPts val="1996"/>
              </a:lnSpc>
            </a:pPr>
            <a:r>
              <a:rPr lang="en-US" sz="1600">
                <a:solidFill>
                  <a:srgbClr val="2B2E3C"/>
                </a:solidFill>
                <a:latin typeface="Binate"/>
                <a:ea typeface="Binate"/>
                <a:cs typeface="Binate"/>
                <a:sym typeface="Binate"/>
              </a:rPr>
              <a:t>Scenario's voorbereiden</a:t>
            </a:r>
          </a:p>
        </p:txBody>
      </p:sp>
      <p:sp>
        <p:nvSpPr>
          <p:cNvPr name="TextBox 54" id="54"/>
          <p:cNvSpPr txBox="true"/>
          <p:nvPr/>
        </p:nvSpPr>
        <p:spPr>
          <a:xfrm rot="0">
            <a:off x="8041034" y="5716781"/>
            <a:ext cx="9564738" cy="258813"/>
          </a:xfrm>
          <a:prstGeom prst="rect">
            <a:avLst/>
          </a:prstGeom>
        </p:spPr>
        <p:txBody>
          <a:bodyPr anchor="t" rtlCol="false" tIns="0" lIns="0" bIns="0" rIns="0">
            <a:spAutoFit/>
          </a:bodyPr>
          <a:lstStyle/>
          <a:p>
            <a:pPr algn="l">
              <a:lnSpc>
                <a:spcPts val="1747"/>
              </a:lnSpc>
            </a:pPr>
            <a:r>
              <a:rPr lang="en-US" sz="1300">
                <a:solidFill>
                  <a:srgbClr val="2B2E3C"/>
                </a:solidFill>
                <a:latin typeface="Open Sans"/>
                <a:ea typeface="Open Sans"/>
                <a:cs typeface="Open Sans"/>
                <a:sym typeface="Open Sans"/>
              </a:rPr>
              <a:t>Denk na over mogelijke wijzigingen of strenger toezicht.</a:t>
            </a:r>
          </a:p>
        </p:txBody>
      </p:sp>
      <p:sp>
        <p:nvSpPr>
          <p:cNvPr name="TextBox 55" id="55"/>
          <p:cNvSpPr txBox="true"/>
          <p:nvPr/>
        </p:nvSpPr>
        <p:spPr>
          <a:xfrm rot="0">
            <a:off x="8041034" y="6268488"/>
            <a:ext cx="5150196" cy="237896"/>
          </a:xfrm>
          <a:prstGeom prst="rect">
            <a:avLst/>
          </a:prstGeom>
        </p:spPr>
        <p:txBody>
          <a:bodyPr anchor="t" rtlCol="false" tIns="0" lIns="0" bIns="0" rIns="0">
            <a:spAutoFit/>
          </a:bodyPr>
          <a:lstStyle/>
          <a:p>
            <a:pPr algn="l">
              <a:lnSpc>
                <a:spcPts val="1996"/>
              </a:lnSpc>
            </a:pPr>
            <a:r>
              <a:rPr lang="en-US" sz="1600">
                <a:solidFill>
                  <a:srgbClr val="2B2E3C"/>
                </a:solidFill>
                <a:latin typeface="Binate"/>
                <a:ea typeface="Binate"/>
                <a:cs typeface="Binate"/>
                <a:sym typeface="Binate"/>
              </a:rPr>
              <a:t>Samenwerken met andere ouders</a:t>
            </a:r>
          </a:p>
        </p:txBody>
      </p:sp>
      <p:sp>
        <p:nvSpPr>
          <p:cNvPr name="TextBox 56" id="56"/>
          <p:cNvSpPr txBox="true"/>
          <p:nvPr/>
        </p:nvSpPr>
        <p:spPr>
          <a:xfrm rot="0">
            <a:off x="8041034" y="6576717"/>
            <a:ext cx="9564738" cy="258813"/>
          </a:xfrm>
          <a:prstGeom prst="rect">
            <a:avLst/>
          </a:prstGeom>
        </p:spPr>
        <p:txBody>
          <a:bodyPr anchor="t" rtlCol="false" tIns="0" lIns="0" bIns="0" rIns="0">
            <a:spAutoFit/>
          </a:bodyPr>
          <a:lstStyle/>
          <a:p>
            <a:pPr algn="l">
              <a:lnSpc>
                <a:spcPts val="1747"/>
              </a:lnSpc>
            </a:pPr>
            <a:r>
              <a:rPr lang="en-US" sz="1300">
                <a:solidFill>
                  <a:srgbClr val="2B2E3C"/>
                </a:solidFill>
                <a:latin typeface="Open Sans"/>
                <a:ea typeface="Open Sans"/>
                <a:cs typeface="Open Sans"/>
                <a:sym typeface="Open Sans"/>
              </a:rPr>
              <a:t>Verbinding helpt.</a:t>
            </a:r>
          </a:p>
        </p:txBody>
      </p:sp>
      <p:sp>
        <p:nvSpPr>
          <p:cNvPr name="TextBox 57" id="57"/>
          <p:cNvSpPr txBox="true"/>
          <p:nvPr/>
        </p:nvSpPr>
        <p:spPr>
          <a:xfrm rot="0">
            <a:off x="7540228" y="7064131"/>
            <a:ext cx="10280604" cy="231572"/>
          </a:xfrm>
          <a:prstGeom prst="rect">
            <a:avLst/>
          </a:prstGeom>
        </p:spPr>
        <p:txBody>
          <a:bodyPr anchor="t" rtlCol="false" tIns="0" lIns="0" bIns="0" rIns="0">
            <a:spAutoFit/>
          </a:bodyPr>
          <a:lstStyle/>
          <a:p>
            <a:pPr algn="l">
              <a:lnSpc>
                <a:spcPts val="1881"/>
              </a:lnSpc>
            </a:pPr>
            <a:r>
              <a:rPr lang="en-US" sz="1400" i="true">
                <a:solidFill>
                  <a:srgbClr val="2B2E3C"/>
                </a:solidFill>
                <a:latin typeface="Open Sans Italics"/>
                <a:ea typeface="Open Sans Italics"/>
                <a:cs typeface="Open Sans Italics"/>
                <a:sym typeface="Open Sans Italics"/>
              </a:rPr>
              <a:t>Sommige ouders overwegen ook een andere schoolvorm, juridische stappen, verhuizing of emigratie. (volgende masterclass)</a:t>
            </a:r>
          </a:p>
        </p:txBody>
      </p:sp>
      <p:sp>
        <p:nvSpPr>
          <p:cNvPr name="TextBox 58" id="58"/>
          <p:cNvSpPr txBox="true"/>
          <p:nvPr/>
        </p:nvSpPr>
        <p:spPr>
          <a:xfrm rot="0">
            <a:off x="8094459" y="7700372"/>
            <a:ext cx="10193541" cy="256489"/>
          </a:xfrm>
          <a:prstGeom prst="rect">
            <a:avLst/>
          </a:prstGeom>
        </p:spPr>
        <p:txBody>
          <a:bodyPr anchor="t" rtlCol="false" tIns="0" lIns="0" bIns="0" rIns="0">
            <a:spAutoFit/>
          </a:bodyPr>
          <a:lstStyle/>
          <a:p>
            <a:pPr algn="l">
              <a:lnSpc>
                <a:spcPts val="2150"/>
              </a:lnSpc>
            </a:pPr>
            <a:r>
              <a:rPr lang="en-US" b="true" sz="1599">
                <a:solidFill>
                  <a:srgbClr val="000000"/>
                </a:solidFill>
                <a:latin typeface="Open Sans Bold"/>
                <a:ea typeface="Open Sans Bold"/>
                <a:cs typeface="Open Sans Bold"/>
                <a:sym typeface="Open Sans Bold"/>
              </a:rPr>
              <a:t>Belangrijk: ouders zijn niet machteloos. Kennis geeft regie. Voorbereiding geeft rust.</a:t>
            </a:r>
          </a:p>
        </p:txBody>
      </p:sp>
      <p:sp>
        <p:nvSpPr>
          <p:cNvPr name="TextBox 59" id="59"/>
          <p:cNvSpPr txBox="true"/>
          <p:nvPr/>
        </p:nvSpPr>
        <p:spPr>
          <a:xfrm rot="0">
            <a:off x="7540228" y="8545859"/>
            <a:ext cx="3457727" cy="237896"/>
          </a:xfrm>
          <a:prstGeom prst="rect">
            <a:avLst/>
          </a:prstGeom>
        </p:spPr>
        <p:txBody>
          <a:bodyPr anchor="t" rtlCol="false" tIns="0" lIns="0" bIns="0" rIns="0">
            <a:spAutoFit/>
          </a:bodyPr>
          <a:lstStyle/>
          <a:p>
            <a:pPr algn="l">
              <a:lnSpc>
                <a:spcPts val="1996"/>
              </a:lnSpc>
            </a:pPr>
            <a:r>
              <a:rPr lang="en-US" sz="1600">
                <a:solidFill>
                  <a:srgbClr val="2C3F42"/>
                </a:solidFill>
                <a:latin typeface="Binate"/>
                <a:ea typeface="Binate"/>
                <a:cs typeface="Binate"/>
                <a:sym typeface="Binate"/>
              </a:rPr>
              <a:t>Bronnen en handige links</a:t>
            </a:r>
          </a:p>
        </p:txBody>
      </p:sp>
      <p:sp>
        <p:nvSpPr>
          <p:cNvPr name="TextBox 60" id="60"/>
          <p:cNvSpPr txBox="true"/>
          <p:nvPr/>
        </p:nvSpPr>
        <p:spPr>
          <a:xfrm rot="0">
            <a:off x="7540228" y="8959606"/>
            <a:ext cx="10065544" cy="801138"/>
          </a:xfrm>
          <a:prstGeom prst="rect">
            <a:avLst/>
          </a:prstGeom>
        </p:spPr>
        <p:txBody>
          <a:bodyPr anchor="t" rtlCol="false" tIns="0" lIns="0" bIns="0" rIns="0">
            <a:spAutoFit/>
          </a:bodyPr>
          <a:lstStyle/>
          <a:p>
            <a:pPr algn="l" marL="313690" indent="-156845" lvl="1">
              <a:lnSpc>
                <a:spcPts val="1747"/>
              </a:lnSpc>
              <a:buFont typeface="Arial"/>
              <a:buChar char="•"/>
            </a:pPr>
            <a:r>
              <a:rPr lang="en-US" sz="1300">
                <a:solidFill>
                  <a:srgbClr val="2B2E3C"/>
                </a:solidFill>
                <a:latin typeface="Open Sans"/>
                <a:ea typeface="Open Sans"/>
                <a:cs typeface="Open Sans"/>
                <a:sym typeface="Open Sans"/>
              </a:rPr>
              <a:t>Juridische hulporganisaties: Raad voor Rechtsbijstand, Juridisch Loket en gespecialiseerde onderwijsrechtadvocaten</a:t>
            </a:r>
          </a:p>
          <a:p>
            <a:pPr algn="l" marL="313690" indent="-156845" lvl="1">
              <a:lnSpc>
                <a:spcPts val="1747"/>
              </a:lnSpc>
              <a:buFont typeface="Arial"/>
              <a:buChar char="•"/>
            </a:pPr>
            <a:r>
              <a:rPr lang="en-US" sz="1300">
                <a:solidFill>
                  <a:srgbClr val="2B2E3C"/>
                </a:solidFill>
                <a:latin typeface="Open Sans"/>
                <a:ea typeface="Open Sans"/>
                <a:cs typeface="Open Sans"/>
                <a:sym typeface="Open Sans"/>
              </a:rPr>
              <a:t>Oudernetwerken: landelijke en regionale netwerken voor thuisonderwijs en vrijheid van onderwijs</a:t>
            </a:r>
          </a:p>
          <a:p>
            <a:pPr algn="l" marL="313690" indent="-156845" lvl="1">
              <a:lnSpc>
                <a:spcPts val="1747"/>
              </a:lnSpc>
              <a:buFont typeface="Arial"/>
              <a:buChar char="•"/>
            </a:pPr>
            <a:r>
              <a:rPr lang="en-US" sz="1300">
                <a:solidFill>
                  <a:srgbClr val="2B2E3C"/>
                </a:solidFill>
                <a:latin typeface="Open Sans"/>
                <a:ea typeface="Open Sans"/>
                <a:cs typeface="Open Sans"/>
                <a:sym typeface="Open Sans"/>
              </a:rPr>
              <a:t>Praktische informatie: websites met uitleg over artikel 5b, 6 en 8, procedures en voorbeeldbrieven</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DAHK5uMjhLE</dc:identifier>
  <dcterms:modified xsi:type="dcterms:W3CDTF">2011-08-01T06:04:30Z</dcterms:modified>
  <cp:revision>1</cp:revision>
  <dc:title>De stand van zaken rondom thuisonderwijs &amp; artikel 5b (1).pptx</dc:title>
</cp:coreProperties>
</file>